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9.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40.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43"/>
  </p:notesMasterIdLst>
  <p:sldIdLst>
    <p:sldId id="291" r:id="rId3"/>
    <p:sldId id="293" r:id="rId4"/>
    <p:sldId id="332" r:id="rId5"/>
    <p:sldId id="296" r:id="rId6"/>
    <p:sldId id="297" r:id="rId7"/>
    <p:sldId id="322" r:id="rId8"/>
    <p:sldId id="298" r:id="rId9"/>
    <p:sldId id="396" r:id="rId10"/>
    <p:sldId id="386" r:id="rId11"/>
    <p:sldId id="388" r:id="rId12"/>
    <p:sldId id="389" r:id="rId13"/>
    <p:sldId id="390" r:id="rId14"/>
    <p:sldId id="394" r:id="rId15"/>
    <p:sldId id="393" r:id="rId16"/>
    <p:sldId id="392" r:id="rId17"/>
    <p:sldId id="391" r:id="rId18"/>
    <p:sldId id="385" r:id="rId19"/>
    <p:sldId id="404" r:id="rId20"/>
    <p:sldId id="406" r:id="rId21"/>
    <p:sldId id="407" r:id="rId22"/>
    <p:sldId id="408" r:id="rId23"/>
    <p:sldId id="403" r:id="rId24"/>
    <p:sldId id="409" r:id="rId25"/>
    <p:sldId id="410" r:id="rId26"/>
    <p:sldId id="411" r:id="rId27"/>
    <p:sldId id="412" r:id="rId28"/>
    <p:sldId id="413" r:id="rId29"/>
    <p:sldId id="414" r:id="rId30"/>
    <p:sldId id="432" r:id="rId31"/>
    <p:sldId id="433" r:id="rId32"/>
    <p:sldId id="415" r:id="rId33"/>
    <p:sldId id="416" r:id="rId34"/>
    <p:sldId id="423" r:id="rId35"/>
    <p:sldId id="425" r:id="rId36"/>
    <p:sldId id="424" r:id="rId37"/>
    <p:sldId id="427" r:id="rId38"/>
    <p:sldId id="428" r:id="rId39"/>
    <p:sldId id="430" r:id="rId40"/>
    <p:sldId id="429" r:id="rId41"/>
    <p:sldId id="431"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AAC00D-F9F8-40EE-B5D9-5EEC0178225E}" v="513" dt="2025-02-09T22:49:44.684"/>
    <p1510:client id="{CD4B5571-5485-4609-A721-04867392F69C}" v="15" dt="2025-02-09T23:31:34.8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801" autoAdjust="0"/>
  </p:normalViewPr>
  <p:slideViewPr>
    <p:cSldViewPr snapToGrid="0">
      <p:cViewPr varScale="1">
        <p:scale>
          <a:sx n="88" d="100"/>
          <a:sy n="88" d="100"/>
        </p:scale>
        <p:origin x="1470" y="30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on Sol" userId="8fc6c4da0649c2dd" providerId="LiveId" clId="{CD4B5571-5485-4609-A721-04867392F69C}"/>
    <pc:docChg chg="undo custSel addSld delSld modSld">
      <pc:chgData name="Marion Sol" userId="8fc6c4da0649c2dd" providerId="LiveId" clId="{CD4B5571-5485-4609-A721-04867392F69C}" dt="2025-02-09T23:31:34.848" v="120" actId="20577"/>
      <pc:docMkLst>
        <pc:docMk/>
      </pc:docMkLst>
      <pc:sldChg chg="modNotesTx">
        <pc:chgData name="Marion Sol" userId="8fc6c4da0649c2dd" providerId="LiveId" clId="{CD4B5571-5485-4609-A721-04867392F69C}" dt="2025-02-09T23:15:00.485" v="1"/>
        <pc:sldMkLst>
          <pc:docMk/>
          <pc:sldMk cId="3656268417" sldId="298"/>
        </pc:sldMkLst>
      </pc:sldChg>
      <pc:sldChg chg="modNotesTx">
        <pc:chgData name="Marion Sol" userId="8fc6c4da0649c2dd" providerId="LiveId" clId="{CD4B5571-5485-4609-A721-04867392F69C}" dt="2025-02-09T23:14:39.962" v="0"/>
        <pc:sldMkLst>
          <pc:docMk/>
          <pc:sldMk cId="4166615353" sldId="332"/>
        </pc:sldMkLst>
      </pc:sldChg>
      <pc:sldChg chg="modNotesTx">
        <pc:chgData name="Marion Sol" userId="8fc6c4da0649c2dd" providerId="LiveId" clId="{CD4B5571-5485-4609-A721-04867392F69C}" dt="2025-02-09T23:15:40.900" v="3"/>
        <pc:sldMkLst>
          <pc:docMk/>
          <pc:sldMk cId="3662972306" sldId="393"/>
        </pc:sldMkLst>
      </pc:sldChg>
      <pc:sldChg chg="modNotesTx">
        <pc:chgData name="Marion Sol" userId="8fc6c4da0649c2dd" providerId="LiveId" clId="{CD4B5571-5485-4609-A721-04867392F69C}" dt="2025-02-09T23:15:26.987" v="2"/>
        <pc:sldMkLst>
          <pc:docMk/>
          <pc:sldMk cId="591452286" sldId="394"/>
        </pc:sldMkLst>
      </pc:sldChg>
      <pc:sldChg chg="addSp delSp mod modNotesTx">
        <pc:chgData name="Marion Sol" userId="8fc6c4da0649c2dd" providerId="LiveId" clId="{CD4B5571-5485-4609-A721-04867392F69C}" dt="2025-02-09T23:16:13.514" v="6"/>
        <pc:sldMkLst>
          <pc:docMk/>
          <pc:sldMk cId="1946734892" sldId="404"/>
        </pc:sldMkLst>
        <pc:spChg chg="add del">
          <ac:chgData name="Marion Sol" userId="8fc6c4da0649c2dd" providerId="LiveId" clId="{CD4B5571-5485-4609-A721-04867392F69C}" dt="2025-02-09T23:16:11.740" v="5" actId="22"/>
          <ac:spMkLst>
            <pc:docMk/>
            <pc:sldMk cId="1946734892" sldId="404"/>
            <ac:spMk id="11" creationId="{D79EB838-615F-C4D2-CC42-2A416B89B457}"/>
          </ac:spMkLst>
        </pc:spChg>
      </pc:sldChg>
      <pc:sldChg chg="modSp">
        <pc:chgData name="Marion Sol" userId="8fc6c4da0649c2dd" providerId="LiveId" clId="{CD4B5571-5485-4609-A721-04867392F69C}" dt="2025-02-09T23:16:42.112" v="7" actId="14100"/>
        <pc:sldMkLst>
          <pc:docMk/>
          <pc:sldMk cId="835976588" sldId="414"/>
        </pc:sldMkLst>
        <pc:picChg chg="mod">
          <ac:chgData name="Marion Sol" userId="8fc6c4da0649c2dd" providerId="LiveId" clId="{CD4B5571-5485-4609-A721-04867392F69C}" dt="2025-02-09T23:16:42.112" v="7" actId="14100"/>
          <ac:picMkLst>
            <pc:docMk/>
            <pc:sldMk cId="835976588" sldId="414"/>
            <ac:picMk id="10242" creationId="{7F2C7408-0124-8D9C-80AB-790CD43AD3B0}"/>
          </ac:picMkLst>
        </pc:picChg>
      </pc:sldChg>
      <pc:sldChg chg="modNotesTx">
        <pc:chgData name="Marion Sol" userId="8fc6c4da0649c2dd" providerId="LiveId" clId="{CD4B5571-5485-4609-A721-04867392F69C}" dt="2025-02-09T23:23:11.819" v="15"/>
        <pc:sldMkLst>
          <pc:docMk/>
          <pc:sldMk cId="3744299187" sldId="415"/>
        </pc:sldMkLst>
      </pc:sldChg>
      <pc:sldChg chg="modSp mod">
        <pc:chgData name="Marion Sol" userId="8fc6c4da0649c2dd" providerId="LiveId" clId="{CD4B5571-5485-4609-A721-04867392F69C}" dt="2025-02-09T23:31:01.789" v="111" actId="14100"/>
        <pc:sldMkLst>
          <pc:docMk/>
          <pc:sldMk cId="588199650" sldId="416"/>
        </pc:sldMkLst>
        <pc:spChg chg="mod">
          <ac:chgData name="Marion Sol" userId="8fc6c4da0649c2dd" providerId="LiveId" clId="{CD4B5571-5485-4609-A721-04867392F69C}" dt="2025-02-09T23:30:58.255" v="110" actId="1076"/>
          <ac:spMkLst>
            <pc:docMk/>
            <pc:sldMk cId="588199650" sldId="416"/>
            <ac:spMk id="4" creationId="{05EA6D41-B736-CF7F-09F9-141B2DE85A7C}"/>
          </ac:spMkLst>
        </pc:spChg>
        <pc:spChg chg="mod">
          <ac:chgData name="Marion Sol" userId="8fc6c4da0649c2dd" providerId="LiveId" clId="{CD4B5571-5485-4609-A721-04867392F69C}" dt="2025-02-09T23:30:52.488" v="109" actId="207"/>
          <ac:spMkLst>
            <pc:docMk/>
            <pc:sldMk cId="588199650" sldId="416"/>
            <ac:spMk id="8" creationId="{F913CAEA-1F1A-9C70-7592-9800B3179424}"/>
          </ac:spMkLst>
        </pc:spChg>
        <pc:picChg chg="mod">
          <ac:chgData name="Marion Sol" userId="8fc6c4da0649c2dd" providerId="LiveId" clId="{CD4B5571-5485-4609-A721-04867392F69C}" dt="2025-02-09T23:31:01.789" v="111" actId="14100"/>
          <ac:picMkLst>
            <pc:docMk/>
            <pc:sldMk cId="588199650" sldId="416"/>
            <ac:picMk id="6" creationId="{B04068EB-C468-E786-B7BD-E875AA9A1F5E}"/>
          </ac:picMkLst>
        </pc:picChg>
      </pc:sldChg>
      <pc:sldChg chg="modNotesTx">
        <pc:chgData name="Marion Sol" userId="8fc6c4da0649c2dd" providerId="LiveId" clId="{CD4B5571-5485-4609-A721-04867392F69C}" dt="2025-02-09T23:24:48.460" v="17"/>
        <pc:sldMkLst>
          <pc:docMk/>
          <pc:sldMk cId="1649518833" sldId="424"/>
        </pc:sldMkLst>
      </pc:sldChg>
      <pc:sldChg chg="modNotesTx">
        <pc:chgData name="Marion Sol" userId="8fc6c4da0649c2dd" providerId="LiveId" clId="{CD4B5571-5485-4609-A721-04867392F69C}" dt="2025-02-09T23:24:03.506" v="16"/>
        <pc:sldMkLst>
          <pc:docMk/>
          <pc:sldMk cId="1880161987" sldId="425"/>
        </pc:sldMkLst>
      </pc:sldChg>
      <pc:sldChg chg="del modNotesTx">
        <pc:chgData name="Marion Sol" userId="8fc6c4da0649c2dd" providerId="LiveId" clId="{CD4B5571-5485-4609-A721-04867392F69C}" dt="2025-02-09T23:28:28.195" v="24" actId="47"/>
        <pc:sldMkLst>
          <pc:docMk/>
          <pc:sldMk cId="2888138221" sldId="426"/>
        </pc:sldMkLst>
      </pc:sldChg>
      <pc:sldChg chg="modNotesTx">
        <pc:chgData name="Marion Sol" userId="8fc6c4da0649c2dd" providerId="LiveId" clId="{CD4B5571-5485-4609-A721-04867392F69C}" dt="2025-02-09T23:26:06.295" v="21"/>
        <pc:sldMkLst>
          <pc:docMk/>
          <pc:sldMk cId="3554503494" sldId="428"/>
        </pc:sldMkLst>
      </pc:sldChg>
      <pc:sldChg chg="modNotesTx">
        <pc:chgData name="Marion Sol" userId="8fc6c4da0649c2dd" providerId="LiveId" clId="{CD4B5571-5485-4609-A721-04867392F69C}" dt="2025-02-09T23:29:24.005" v="25"/>
        <pc:sldMkLst>
          <pc:docMk/>
          <pc:sldMk cId="1014876762" sldId="429"/>
        </pc:sldMkLst>
      </pc:sldChg>
      <pc:sldChg chg="modNotesTx">
        <pc:chgData name="Marion Sol" userId="8fc6c4da0649c2dd" providerId="LiveId" clId="{CD4B5571-5485-4609-A721-04867392F69C}" dt="2025-02-09T23:26:57.983" v="22"/>
        <pc:sldMkLst>
          <pc:docMk/>
          <pc:sldMk cId="3941282376" sldId="430"/>
        </pc:sldMkLst>
      </pc:sldChg>
      <pc:sldChg chg="modSp">
        <pc:chgData name="Marion Sol" userId="8fc6c4da0649c2dd" providerId="LiveId" clId="{CD4B5571-5485-4609-A721-04867392F69C}" dt="2025-02-09T23:31:34.848" v="120" actId="20577"/>
        <pc:sldMkLst>
          <pc:docMk/>
          <pc:sldMk cId="2023578824" sldId="431"/>
        </pc:sldMkLst>
        <pc:graphicFrameChg chg="mod">
          <ac:chgData name="Marion Sol" userId="8fc6c4da0649c2dd" providerId="LiveId" clId="{CD4B5571-5485-4609-A721-04867392F69C}" dt="2025-02-09T23:31:34.848" v="120" actId="20577"/>
          <ac:graphicFrameMkLst>
            <pc:docMk/>
            <pc:sldMk cId="2023578824" sldId="431"/>
            <ac:graphicFrameMk id="23" creationId="{278DF641-8001-7193-A3D8-5B9482AF68BC}"/>
          </ac:graphicFrameMkLst>
        </pc:graphicFrameChg>
      </pc:sldChg>
      <pc:sldChg chg="modNotesTx">
        <pc:chgData name="Marion Sol" userId="8fc6c4da0649c2dd" providerId="LiveId" clId="{CD4B5571-5485-4609-A721-04867392F69C}" dt="2025-02-09T23:19:37.807" v="8"/>
        <pc:sldMkLst>
          <pc:docMk/>
          <pc:sldMk cId="2325563728" sldId="432"/>
        </pc:sldMkLst>
      </pc:sldChg>
      <pc:sldChg chg="addSp delSp modSp mod modNotesTx">
        <pc:chgData name="Marion Sol" userId="8fc6c4da0649c2dd" providerId="LiveId" clId="{CD4B5571-5485-4609-A721-04867392F69C}" dt="2025-02-09T23:22:07.714" v="13"/>
        <pc:sldMkLst>
          <pc:docMk/>
          <pc:sldMk cId="3283804580" sldId="433"/>
        </pc:sldMkLst>
        <pc:picChg chg="del">
          <ac:chgData name="Marion Sol" userId="8fc6c4da0649c2dd" providerId="LiveId" clId="{CD4B5571-5485-4609-A721-04867392F69C}" dt="2025-02-09T23:20:46.997" v="9" actId="478"/>
          <ac:picMkLst>
            <pc:docMk/>
            <pc:sldMk cId="3283804580" sldId="433"/>
            <ac:picMk id="2" creationId="{370D94BB-6B14-F8B2-DB3E-A36F8711C9D4}"/>
          </ac:picMkLst>
        </pc:picChg>
        <pc:picChg chg="add mod">
          <ac:chgData name="Marion Sol" userId="8fc6c4da0649c2dd" providerId="LiveId" clId="{CD4B5571-5485-4609-A721-04867392F69C}" dt="2025-02-09T23:20:58.155" v="12" actId="14100"/>
          <ac:picMkLst>
            <pc:docMk/>
            <pc:sldMk cId="3283804580" sldId="433"/>
            <ac:picMk id="1026" creationId="{693D680F-C399-6DB7-87B6-13684F9814BC}"/>
          </ac:picMkLst>
        </pc:picChg>
      </pc:sldChg>
      <pc:sldChg chg="addSp delSp add del setBg delDesignElem">
        <pc:chgData name="Marion Sol" userId="8fc6c4da0649c2dd" providerId="LiveId" clId="{CD4B5571-5485-4609-A721-04867392F69C}" dt="2025-02-09T23:25:20.830" v="20"/>
        <pc:sldMkLst>
          <pc:docMk/>
          <pc:sldMk cId="729841553" sldId="434"/>
        </pc:sldMkLst>
        <pc:spChg chg="add del">
          <ac:chgData name="Marion Sol" userId="8fc6c4da0649c2dd" providerId="LiveId" clId="{CD4B5571-5485-4609-A721-04867392F69C}" dt="2025-02-09T23:25:20.830" v="20"/>
          <ac:spMkLst>
            <pc:docMk/>
            <pc:sldMk cId="729841553" sldId="434"/>
            <ac:spMk id="5" creationId="{5584B290-3BFC-BD2B-AA6A-73FBB944754F}"/>
          </ac:spMkLst>
        </pc:spChg>
        <pc:spChg chg="add del">
          <ac:chgData name="Marion Sol" userId="8fc6c4da0649c2dd" providerId="LiveId" clId="{CD4B5571-5485-4609-A721-04867392F69C}" dt="2025-02-09T23:25:20.830" v="20"/>
          <ac:spMkLst>
            <pc:docMk/>
            <pc:sldMk cId="729841553" sldId="434"/>
            <ac:spMk id="10" creationId="{78423F56-B4C4-804C-4380-C10EBBDBD974}"/>
          </ac:spMkLst>
        </pc:spChg>
        <pc:spChg chg="add del">
          <ac:chgData name="Marion Sol" userId="8fc6c4da0649c2dd" providerId="LiveId" clId="{CD4B5571-5485-4609-A721-04867392F69C}" dt="2025-02-09T23:25:20.830" v="20"/>
          <ac:spMkLst>
            <pc:docMk/>
            <pc:sldMk cId="729841553" sldId="434"/>
            <ac:spMk id="14" creationId="{E610A44C-92E6-52E8-9AE6-E8356F67CD40}"/>
          </ac:spMkLst>
        </pc:spChg>
        <pc:spChg chg="add del">
          <ac:chgData name="Marion Sol" userId="8fc6c4da0649c2dd" providerId="LiveId" clId="{CD4B5571-5485-4609-A721-04867392F69C}" dt="2025-02-09T23:25:20.830" v="20"/>
          <ac:spMkLst>
            <pc:docMk/>
            <pc:sldMk cId="729841553" sldId="434"/>
            <ac:spMk id="16" creationId="{611643B3-AD64-6F5A-1FF3-D11B6258738E}"/>
          </ac:spMkLst>
        </pc:spChg>
        <pc:spChg chg="add del">
          <ac:chgData name="Marion Sol" userId="8fc6c4da0649c2dd" providerId="LiveId" clId="{CD4B5571-5485-4609-A721-04867392F69C}" dt="2025-02-09T23:25:20.830" v="20"/>
          <ac:spMkLst>
            <pc:docMk/>
            <pc:sldMk cId="729841553" sldId="434"/>
            <ac:spMk id="18" creationId="{D2FC3539-47FD-129D-3F32-A10C68001180}"/>
          </ac:spMkLst>
        </pc:spChg>
        <pc:cxnChg chg="add del">
          <ac:chgData name="Marion Sol" userId="8fc6c4da0649c2dd" providerId="LiveId" clId="{CD4B5571-5485-4609-A721-04867392F69C}" dt="2025-02-09T23:25:20.830" v="20"/>
          <ac:cxnSpMkLst>
            <pc:docMk/>
            <pc:sldMk cId="729841553" sldId="434"/>
            <ac:cxnSpMk id="12" creationId="{FC1B15AA-F7D0-A424-9037-E523CF3C59BE}"/>
          </ac:cxnSpMkLst>
        </pc:cxn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9.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10.sv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11" Type="http://schemas.openxmlformats.org/officeDocument/2006/relationships/image" Target="../media/image9.pn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9.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10.sv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11" Type="http://schemas.openxmlformats.org/officeDocument/2006/relationships/image" Target="../media/image9.pn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2CF69B-625B-427A-A826-FE1150A3AC2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242CCAA-C4FC-4771-BCE4-0A9944D3BE2A}">
      <dgm:prSet/>
      <dgm:spPr/>
      <dgm:t>
        <a:bodyPr/>
        <a:lstStyle/>
        <a:p>
          <a:pPr>
            <a:lnSpc>
              <a:spcPct val="100000"/>
            </a:lnSpc>
          </a:pPr>
          <a:r>
            <a:rPr lang="fr-FR" b="1" noProof="0" dirty="0"/>
            <a:t>Introduction</a:t>
          </a:r>
          <a:endParaRPr lang="fr-FR" noProof="0" dirty="0"/>
        </a:p>
      </dgm:t>
    </dgm:pt>
    <dgm:pt modelId="{12CC08E2-1FC8-4984-A765-A3DD811E0B65}" type="parTrans" cxnId="{BCFB491B-2787-468A-987B-0666A20444D7}">
      <dgm:prSet/>
      <dgm:spPr/>
      <dgm:t>
        <a:bodyPr/>
        <a:lstStyle/>
        <a:p>
          <a:endParaRPr lang="en-US"/>
        </a:p>
      </dgm:t>
    </dgm:pt>
    <dgm:pt modelId="{42B5C94C-E844-438F-AA42-371E367A5309}" type="sibTrans" cxnId="{BCFB491B-2787-468A-987B-0666A20444D7}">
      <dgm:prSet/>
      <dgm:spPr/>
      <dgm:t>
        <a:bodyPr/>
        <a:lstStyle/>
        <a:p>
          <a:endParaRPr lang="en-US"/>
        </a:p>
      </dgm:t>
    </dgm:pt>
    <dgm:pt modelId="{9AD23F52-BB51-459E-B700-D823141643B9}">
      <dgm:prSet/>
      <dgm:spPr/>
      <dgm:t>
        <a:bodyPr/>
        <a:lstStyle/>
        <a:p>
          <a:pPr>
            <a:lnSpc>
              <a:spcPct val="100000"/>
            </a:lnSpc>
          </a:pPr>
          <a:r>
            <a:rPr lang="fr-FR" b="1" noProof="0" dirty="0"/>
            <a:t>Analyse Préliminaire des Données</a:t>
          </a:r>
          <a:endParaRPr lang="fr-FR" noProof="0" dirty="0"/>
        </a:p>
      </dgm:t>
    </dgm:pt>
    <dgm:pt modelId="{2E640933-EDED-4880-8D66-7D3653D0480A}" type="parTrans" cxnId="{1F38FFFF-90D3-41E2-86D0-5265A56BEFF6}">
      <dgm:prSet/>
      <dgm:spPr/>
      <dgm:t>
        <a:bodyPr/>
        <a:lstStyle/>
        <a:p>
          <a:endParaRPr lang="en-US"/>
        </a:p>
      </dgm:t>
    </dgm:pt>
    <dgm:pt modelId="{FA3335DD-0423-45B3-84D0-431107E25823}" type="sibTrans" cxnId="{1F38FFFF-90D3-41E2-86D0-5265A56BEFF6}">
      <dgm:prSet/>
      <dgm:spPr/>
      <dgm:t>
        <a:bodyPr/>
        <a:lstStyle/>
        <a:p>
          <a:endParaRPr lang="en-US"/>
        </a:p>
      </dgm:t>
    </dgm:pt>
    <dgm:pt modelId="{309EEE22-4E42-4DCE-91A2-08257B88D4ED}">
      <dgm:prSet/>
      <dgm:spPr/>
      <dgm:t>
        <a:bodyPr/>
        <a:lstStyle/>
        <a:p>
          <a:pPr>
            <a:lnSpc>
              <a:spcPct val="100000"/>
            </a:lnSpc>
          </a:pPr>
          <a:r>
            <a:rPr lang="fr-FR" noProof="0" dirty="0"/>
            <a:t>Machine Learning </a:t>
          </a:r>
        </a:p>
      </dgm:t>
    </dgm:pt>
    <dgm:pt modelId="{9227BF6B-F434-48DE-AE80-059A74E6843A}" type="parTrans" cxnId="{726FE692-EF51-410E-8CFF-74542D2FD989}">
      <dgm:prSet/>
      <dgm:spPr/>
      <dgm:t>
        <a:bodyPr/>
        <a:lstStyle/>
        <a:p>
          <a:endParaRPr lang="en-US"/>
        </a:p>
      </dgm:t>
    </dgm:pt>
    <dgm:pt modelId="{78827646-377E-44F0-AE32-4CC10500DF4E}" type="sibTrans" cxnId="{726FE692-EF51-410E-8CFF-74542D2FD989}">
      <dgm:prSet/>
      <dgm:spPr/>
      <dgm:t>
        <a:bodyPr/>
        <a:lstStyle/>
        <a:p>
          <a:endParaRPr lang="en-US"/>
        </a:p>
      </dgm:t>
    </dgm:pt>
    <dgm:pt modelId="{E5DD65C6-467C-4D95-AD40-5BB10A80F746}">
      <dgm:prSet/>
      <dgm:spPr/>
      <dgm:t>
        <a:bodyPr/>
        <a:lstStyle/>
        <a:p>
          <a:pPr>
            <a:lnSpc>
              <a:spcPct val="100000"/>
            </a:lnSpc>
          </a:pPr>
          <a:r>
            <a:rPr lang="fr-FR" b="1" noProof="0" dirty="0"/>
            <a:t>Résultats</a:t>
          </a:r>
          <a:endParaRPr lang="fr-FR" noProof="0" dirty="0"/>
        </a:p>
      </dgm:t>
    </dgm:pt>
    <dgm:pt modelId="{D247737F-8794-4804-ADF8-358C7954FACE}" type="parTrans" cxnId="{817B0DB7-6AD8-447B-93EA-032FAD7AC6B4}">
      <dgm:prSet/>
      <dgm:spPr/>
      <dgm:t>
        <a:bodyPr/>
        <a:lstStyle/>
        <a:p>
          <a:endParaRPr lang="en-US"/>
        </a:p>
      </dgm:t>
    </dgm:pt>
    <dgm:pt modelId="{ABCCAD4F-99B1-490C-B9DF-CDED531339E4}" type="sibTrans" cxnId="{817B0DB7-6AD8-447B-93EA-032FAD7AC6B4}">
      <dgm:prSet/>
      <dgm:spPr/>
      <dgm:t>
        <a:bodyPr/>
        <a:lstStyle/>
        <a:p>
          <a:endParaRPr lang="en-US"/>
        </a:p>
      </dgm:t>
    </dgm:pt>
    <dgm:pt modelId="{B48DE04E-A89A-46D7-82B7-2FB2782E3270}" type="pres">
      <dgm:prSet presAssocID="{622CF69B-625B-427A-A826-FE1150A3AC27}" presName="linear" presStyleCnt="0">
        <dgm:presLayoutVars>
          <dgm:dir/>
          <dgm:animLvl val="lvl"/>
          <dgm:resizeHandles val="exact"/>
        </dgm:presLayoutVars>
      </dgm:prSet>
      <dgm:spPr/>
    </dgm:pt>
    <dgm:pt modelId="{FD7225E5-613F-46D2-9FB4-26DD138211E1}" type="pres">
      <dgm:prSet presAssocID="{1242CCAA-C4FC-4771-BCE4-0A9944D3BE2A}" presName="parentLin" presStyleCnt="0"/>
      <dgm:spPr/>
    </dgm:pt>
    <dgm:pt modelId="{7555099B-49E3-4D86-A69A-B662B404FBFA}" type="pres">
      <dgm:prSet presAssocID="{1242CCAA-C4FC-4771-BCE4-0A9944D3BE2A}" presName="parentLeftMargin" presStyleLbl="node1" presStyleIdx="0" presStyleCnt="4"/>
      <dgm:spPr/>
    </dgm:pt>
    <dgm:pt modelId="{C5BBDAA7-D279-4B1B-B02A-1426D64D7342}" type="pres">
      <dgm:prSet presAssocID="{1242CCAA-C4FC-4771-BCE4-0A9944D3BE2A}" presName="parentText" presStyleLbl="node1" presStyleIdx="0" presStyleCnt="4">
        <dgm:presLayoutVars>
          <dgm:chMax val="0"/>
          <dgm:bulletEnabled val="1"/>
        </dgm:presLayoutVars>
      </dgm:prSet>
      <dgm:spPr/>
    </dgm:pt>
    <dgm:pt modelId="{0247D799-B99A-443E-868D-6A9C1DA8CFE3}" type="pres">
      <dgm:prSet presAssocID="{1242CCAA-C4FC-4771-BCE4-0A9944D3BE2A}" presName="negativeSpace" presStyleCnt="0"/>
      <dgm:spPr/>
    </dgm:pt>
    <dgm:pt modelId="{658ACF71-16BC-4653-8912-1BF16950739E}" type="pres">
      <dgm:prSet presAssocID="{1242CCAA-C4FC-4771-BCE4-0A9944D3BE2A}" presName="childText" presStyleLbl="conFgAcc1" presStyleIdx="0" presStyleCnt="4">
        <dgm:presLayoutVars>
          <dgm:bulletEnabled val="1"/>
        </dgm:presLayoutVars>
      </dgm:prSet>
      <dgm:spPr/>
    </dgm:pt>
    <dgm:pt modelId="{F624B19B-6508-4103-A302-9512E598B657}" type="pres">
      <dgm:prSet presAssocID="{42B5C94C-E844-438F-AA42-371E367A5309}" presName="spaceBetweenRectangles" presStyleCnt="0"/>
      <dgm:spPr/>
    </dgm:pt>
    <dgm:pt modelId="{91CB9622-F533-4824-A9E0-622D95992799}" type="pres">
      <dgm:prSet presAssocID="{9AD23F52-BB51-459E-B700-D823141643B9}" presName="parentLin" presStyleCnt="0"/>
      <dgm:spPr/>
    </dgm:pt>
    <dgm:pt modelId="{61987EAE-21ED-4CDD-A0AE-EFC424F2EFC3}" type="pres">
      <dgm:prSet presAssocID="{9AD23F52-BB51-459E-B700-D823141643B9}" presName="parentLeftMargin" presStyleLbl="node1" presStyleIdx="0" presStyleCnt="4"/>
      <dgm:spPr/>
    </dgm:pt>
    <dgm:pt modelId="{B647FD4D-4879-4E8B-AB3D-F06D560596B7}" type="pres">
      <dgm:prSet presAssocID="{9AD23F52-BB51-459E-B700-D823141643B9}" presName="parentText" presStyleLbl="node1" presStyleIdx="1" presStyleCnt="4">
        <dgm:presLayoutVars>
          <dgm:chMax val="0"/>
          <dgm:bulletEnabled val="1"/>
        </dgm:presLayoutVars>
      </dgm:prSet>
      <dgm:spPr/>
    </dgm:pt>
    <dgm:pt modelId="{DD258FB9-94E5-4BB4-A6D7-AB354748C40C}" type="pres">
      <dgm:prSet presAssocID="{9AD23F52-BB51-459E-B700-D823141643B9}" presName="negativeSpace" presStyleCnt="0"/>
      <dgm:spPr/>
    </dgm:pt>
    <dgm:pt modelId="{1BA07E82-DC47-42B9-84C7-77685A138E86}" type="pres">
      <dgm:prSet presAssocID="{9AD23F52-BB51-459E-B700-D823141643B9}" presName="childText" presStyleLbl="conFgAcc1" presStyleIdx="1" presStyleCnt="4">
        <dgm:presLayoutVars>
          <dgm:bulletEnabled val="1"/>
        </dgm:presLayoutVars>
      </dgm:prSet>
      <dgm:spPr/>
    </dgm:pt>
    <dgm:pt modelId="{C88FCC42-DC36-4990-9F8B-51E866644DFA}" type="pres">
      <dgm:prSet presAssocID="{FA3335DD-0423-45B3-84D0-431107E25823}" presName="spaceBetweenRectangles" presStyleCnt="0"/>
      <dgm:spPr/>
    </dgm:pt>
    <dgm:pt modelId="{F83756B7-B43E-47B8-A3EB-28112CB18ABD}" type="pres">
      <dgm:prSet presAssocID="{309EEE22-4E42-4DCE-91A2-08257B88D4ED}" presName="parentLin" presStyleCnt="0"/>
      <dgm:spPr/>
    </dgm:pt>
    <dgm:pt modelId="{EB80C6AF-7687-4F47-90BD-C899069EF9DC}" type="pres">
      <dgm:prSet presAssocID="{309EEE22-4E42-4DCE-91A2-08257B88D4ED}" presName="parentLeftMargin" presStyleLbl="node1" presStyleIdx="1" presStyleCnt="4"/>
      <dgm:spPr/>
    </dgm:pt>
    <dgm:pt modelId="{C147F46E-58D7-4DBE-88EA-38647445DF8E}" type="pres">
      <dgm:prSet presAssocID="{309EEE22-4E42-4DCE-91A2-08257B88D4ED}" presName="parentText" presStyleLbl="node1" presStyleIdx="2" presStyleCnt="4" custLinFactNeighborX="-1956" custLinFactNeighborY="116">
        <dgm:presLayoutVars>
          <dgm:chMax val="0"/>
          <dgm:bulletEnabled val="1"/>
        </dgm:presLayoutVars>
      </dgm:prSet>
      <dgm:spPr/>
    </dgm:pt>
    <dgm:pt modelId="{8099A865-3087-4ED6-AABC-DDBCAAF01405}" type="pres">
      <dgm:prSet presAssocID="{309EEE22-4E42-4DCE-91A2-08257B88D4ED}" presName="negativeSpace" presStyleCnt="0"/>
      <dgm:spPr/>
    </dgm:pt>
    <dgm:pt modelId="{BFF02838-6F47-4C1B-8613-7ECAF0435EC1}" type="pres">
      <dgm:prSet presAssocID="{309EEE22-4E42-4DCE-91A2-08257B88D4ED}" presName="childText" presStyleLbl="conFgAcc1" presStyleIdx="2" presStyleCnt="4">
        <dgm:presLayoutVars>
          <dgm:bulletEnabled val="1"/>
        </dgm:presLayoutVars>
      </dgm:prSet>
      <dgm:spPr/>
    </dgm:pt>
    <dgm:pt modelId="{2F1E3501-61B0-4A63-A6E7-BD069F30367A}" type="pres">
      <dgm:prSet presAssocID="{78827646-377E-44F0-AE32-4CC10500DF4E}" presName="spaceBetweenRectangles" presStyleCnt="0"/>
      <dgm:spPr/>
    </dgm:pt>
    <dgm:pt modelId="{330A2313-C885-4A34-A913-41FB79B0A7E5}" type="pres">
      <dgm:prSet presAssocID="{E5DD65C6-467C-4D95-AD40-5BB10A80F746}" presName="parentLin" presStyleCnt="0"/>
      <dgm:spPr/>
    </dgm:pt>
    <dgm:pt modelId="{04D1D47B-5B26-4F11-82E0-0F00A47B3B91}" type="pres">
      <dgm:prSet presAssocID="{E5DD65C6-467C-4D95-AD40-5BB10A80F746}" presName="parentLeftMargin" presStyleLbl="node1" presStyleIdx="2" presStyleCnt="4"/>
      <dgm:spPr/>
    </dgm:pt>
    <dgm:pt modelId="{A9BC5BDD-9A7F-483D-8057-4C610A9FB731}" type="pres">
      <dgm:prSet presAssocID="{E5DD65C6-467C-4D95-AD40-5BB10A80F746}" presName="parentText" presStyleLbl="node1" presStyleIdx="3" presStyleCnt="4">
        <dgm:presLayoutVars>
          <dgm:chMax val="0"/>
          <dgm:bulletEnabled val="1"/>
        </dgm:presLayoutVars>
      </dgm:prSet>
      <dgm:spPr/>
    </dgm:pt>
    <dgm:pt modelId="{D19F9902-B4F1-4594-999B-651AF8F4FC3F}" type="pres">
      <dgm:prSet presAssocID="{E5DD65C6-467C-4D95-AD40-5BB10A80F746}" presName="negativeSpace" presStyleCnt="0"/>
      <dgm:spPr/>
    </dgm:pt>
    <dgm:pt modelId="{D98DA01F-3018-42E9-A2EE-A1930DA7D31F}" type="pres">
      <dgm:prSet presAssocID="{E5DD65C6-467C-4D95-AD40-5BB10A80F746}" presName="childText" presStyleLbl="conFgAcc1" presStyleIdx="3" presStyleCnt="4">
        <dgm:presLayoutVars>
          <dgm:bulletEnabled val="1"/>
        </dgm:presLayoutVars>
      </dgm:prSet>
      <dgm:spPr/>
    </dgm:pt>
  </dgm:ptLst>
  <dgm:cxnLst>
    <dgm:cxn modelId="{2F802D0F-7F7C-4D4C-81E5-04B4FA5CD37F}" type="presOf" srcId="{1242CCAA-C4FC-4771-BCE4-0A9944D3BE2A}" destId="{C5BBDAA7-D279-4B1B-B02A-1426D64D7342}" srcOrd="1" destOrd="0" presId="urn:microsoft.com/office/officeart/2005/8/layout/list1"/>
    <dgm:cxn modelId="{BCFB491B-2787-468A-987B-0666A20444D7}" srcId="{622CF69B-625B-427A-A826-FE1150A3AC27}" destId="{1242CCAA-C4FC-4771-BCE4-0A9944D3BE2A}" srcOrd="0" destOrd="0" parTransId="{12CC08E2-1FC8-4984-A765-A3DD811E0B65}" sibTransId="{42B5C94C-E844-438F-AA42-371E367A5309}"/>
    <dgm:cxn modelId="{D8B9C664-BB20-4FFA-9328-C4C204365453}" type="presOf" srcId="{309EEE22-4E42-4DCE-91A2-08257B88D4ED}" destId="{C147F46E-58D7-4DBE-88EA-38647445DF8E}" srcOrd="1" destOrd="0" presId="urn:microsoft.com/office/officeart/2005/8/layout/list1"/>
    <dgm:cxn modelId="{726FE692-EF51-410E-8CFF-74542D2FD989}" srcId="{622CF69B-625B-427A-A826-FE1150A3AC27}" destId="{309EEE22-4E42-4DCE-91A2-08257B88D4ED}" srcOrd="2" destOrd="0" parTransId="{9227BF6B-F434-48DE-AE80-059A74E6843A}" sibTransId="{78827646-377E-44F0-AE32-4CC10500DF4E}"/>
    <dgm:cxn modelId="{4C8D6B96-456B-4531-8401-ACD7F295443E}" type="presOf" srcId="{9AD23F52-BB51-459E-B700-D823141643B9}" destId="{61987EAE-21ED-4CDD-A0AE-EFC424F2EFC3}" srcOrd="0" destOrd="0" presId="urn:microsoft.com/office/officeart/2005/8/layout/list1"/>
    <dgm:cxn modelId="{817B0DB7-6AD8-447B-93EA-032FAD7AC6B4}" srcId="{622CF69B-625B-427A-A826-FE1150A3AC27}" destId="{E5DD65C6-467C-4D95-AD40-5BB10A80F746}" srcOrd="3" destOrd="0" parTransId="{D247737F-8794-4804-ADF8-358C7954FACE}" sibTransId="{ABCCAD4F-99B1-490C-B9DF-CDED531339E4}"/>
    <dgm:cxn modelId="{6C249ABA-6289-478C-9E05-6FAC39CB4D48}" type="presOf" srcId="{9AD23F52-BB51-459E-B700-D823141643B9}" destId="{B647FD4D-4879-4E8B-AB3D-F06D560596B7}" srcOrd="1" destOrd="0" presId="urn:microsoft.com/office/officeart/2005/8/layout/list1"/>
    <dgm:cxn modelId="{F42930BB-498E-4E54-9F38-D007E7922CAF}" type="presOf" srcId="{E5DD65C6-467C-4D95-AD40-5BB10A80F746}" destId="{A9BC5BDD-9A7F-483D-8057-4C610A9FB731}" srcOrd="1" destOrd="0" presId="urn:microsoft.com/office/officeart/2005/8/layout/list1"/>
    <dgm:cxn modelId="{CEEC20BC-392F-4F72-95DA-CEB8104367E7}" type="presOf" srcId="{622CF69B-625B-427A-A826-FE1150A3AC27}" destId="{B48DE04E-A89A-46D7-82B7-2FB2782E3270}" srcOrd="0" destOrd="0" presId="urn:microsoft.com/office/officeart/2005/8/layout/list1"/>
    <dgm:cxn modelId="{015995C4-14BC-4346-8CB0-A2927AE4070A}" type="presOf" srcId="{1242CCAA-C4FC-4771-BCE4-0A9944D3BE2A}" destId="{7555099B-49E3-4D86-A69A-B662B404FBFA}" srcOrd="0" destOrd="0" presId="urn:microsoft.com/office/officeart/2005/8/layout/list1"/>
    <dgm:cxn modelId="{796D0ED5-4A59-44F8-89C8-57EA7D681879}" type="presOf" srcId="{309EEE22-4E42-4DCE-91A2-08257B88D4ED}" destId="{EB80C6AF-7687-4F47-90BD-C899069EF9DC}" srcOrd="0" destOrd="0" presId="urn:microsoft.com/office/officeart/2005/8/layout/list1"/>
    <dgm:cxn modelId="{A35BA3FF-0292-4D50-B46E-87C09EC67018}" type="presOf" srcId="{E5DD65C6-467C-4D95-AD40-5BB10A80F746}" destId="{04D1D47B-5B26-4F11-82E0-0F00A47B3B91}" srcOrd="0" destOrd="0" presId="urn:microsoft.com/office/officeart/2005/8/layout/list1"/>
    <dgm:cxn modelId="{1F38FFFF-90D3-41E2-86D0-5265A56BEFF6}" srcId="{622CF69B-625B-427A-A826-FE1150A3AC27}" destId="{9AD23F52-BB51-459E-B700-D823141643B9}" srcOrd="1" destOrd="0" parTransId="{2E640933-EDED-4880-8D66-7D3653D0480A}" sibTransId="{FA3335DD-0423-45B3-84D0-431107E25823}"/>
    <dgm:cxn modelId="{5C826916-E85A-4C1D-93CA-6F09948C3619}" type="presParOf" srcId="{B48DE04E-A89A-46D7-82B7-2FB2782E3270}" destId="{FD7225E5-613F-46D2-9FB4-26DD138211E1}" srcOrd="0" destOrd="0" presId="urn:microsoft.com/office/officeart/2005/8/layout/list1"/>
    <dgm:cxn modelId="{D7C9CDB3-F9ED-4480-9084-873F0BE6F590}" type="presParOf" srcId="{FD7225E5-613F-46D2-9FB4-26DD138211E1}" destId="{7555099B-49E3-4D86-A69A-B662B404FBFA}" srcOrd="0" destOrd="0" presId="urn:microsoft.com/office/officeart/2005/8/layout/list1"/>
    <dgm:cxn modelId="{DFDA46B7-B6B0-4C93-815E-935FDFBA3F6C}" type="presParOf" srcId="{FD7225E5-613F-46D2-9FB4-26DD138211E1}" destId="{C5BBDAA7-D279-4B1B-B02A-1426D64D7342}" srcOrd="1" destOrd="0" presId="urn:microsoft.com/office/officeart/2005/8/layout/list1"/>
    <dgm:cxn modelId="{C2CBF4DD-A4D1-49E9-9B7E-01CB01E0CA82}" type="presParOf" srcId="{B48DE04E-A89A-46D7-82B7-2FB2782E3270}" destId="{0247D799-B99A-443E-868D-6A9C1DA8CFE3}" srcOrd="1" destOrd="0" presId="urn:microsoft.com/office/officeart/2005/8/layout/list1"/>
    <dgm:cxn modelId="{CAD31930-CB54-49AA-BA74-3A4E463E4503}" type="presParOf" srcId="{B48DE04E-A89A-46D7-82B7-2FB2782E3270}" destId="{658ACF71-16BC-4653-8912-1BF16950739E}" srcOrd="2" destOrd="0" presId="urn:microsoft.com/office/officeart/2005/8/layout/list1"/>
    <dgm:cxn modelId="{97485EA0-D706-4AB4-9719-68583C74019A}" type="presParOf" srcId="{B48DE04E-A89A-46D7-82B7-2FB2782E3270}" destId="{F624B19B-6508-4103-A302-9512E598B657}" srcOrd="3" destOrd="0" presId="urn:microsoft.com/office/officeart/2005/8/layout/list1"/>
    <dgm:cxn modelId="{6CB68CD4-CA7D-406A-AC01-73B3EEFD312C}" type="presParOf" srcId="{B48DE04E-A89A-46D7-82B7-2FB2782E3270}" destId="{91CB9622-F533-4824-A9E0-622D95992799}" srcOrd="4" destOrd="0" presId="urn:microsoft.com/office/officeart/2005/8/layout/list1"/>
    <dgm:cxn modelId="{39D1FF27-C0B9-4C39-AB99-1ECC511BF9C2}" type="presParOf" srcId="{91CB9622-F533-4824-A9E0-622D95992799}" destId="{61987EAE-21ED-4CDD-A0AE-EFC424F2EFC3}" srcOrd="0" destOrd="0" presId="urn:microsoft.com/office/officeart/2005/8/layout/list1"/>
    <dgm:cxn modelId="{BA317A18-C2BF-4A8A-BEB1-EA0BBE3D3DC8}" type="presParOf" srcId="{91CB9622-F533-4824-A9E0-622D95992799}" destId="{B647FD4D-4879-4E8B-AB3D-F06D560596B7}" srcOrd="1" destOrd="0" presId="urn:microsoft.com/office/officeart/2005/8/layout/list1"/>
    <dgm:cxn modelId="{2AABF458-3E1E-4097-853D-5584218D1211}" type="presParOf" srcId="{B48DE04E-A89A-46D7-82B7-2FB2782E3270}" destId="{DD258FB9-94E5-4BB4-A6D7-AB354748C40C}" srcOrd="5" destOrd="0" presId="urn:microsoft.com/office/officeart/2005/8/layout/list1"/>
    <dgm:cxn modelId="{97AB260E-BC44-40FB-862A-4D2CC6CC5DF8}" type="presParOf" srcId="{B48DE04E-A89A-46D7-82B7-2FB2782E3270}" destId="{1BA07E82-DC47-42B9-84C7-77685A138E86}" srcOrd="6" destOrd="0" presId="urn:microsoft.com/office/officeart/2005/8/layout/list1"/>
    <dgm:cxn modelId="{2494868A-2849-4660-B914-DE35F849B482}" type="presParOf" srcId="{B48DE04E-A89A-46D7-82B7-2FB2782E3270}" destId="{C88FCC42-DC36-4990-9F8B-51E866644DFA}" srcOrd="7" destOrd="0" presId="urn:microsoft.com/office/officeart/2005/8/layout/list1"/>
    <dgm:cxn modelId="{3E8D34CF-5604-4E0D-8E9F-E6A869D027E5}" type="presParOf" srcId="{B48DE04E-A89A-46D7-82B7-2FB2782E3270}" destId="{F83756B7-B43E-47B8-A3EB-28112CB18ABD}" srcOrd="8" destOrd="0" presId="urn:microsoft.com/office/officeart/2005/8/layout/list1"/>
    <dgm:cxn modelId="{5859AC08-85E8-40B6-8321-4EDF7E122BC6}" type="presParOf" srcId="{F83756B7-B43E-47B8-A3EB-28112CB18ABD}" destId="{EB80C6AF-7687-4F47-90BD-C899069EF9DC}" srcOrd="0" destOrd="0" presId="urn:microsoft.com/office/officeart/2005/8/layout/list1"/>
    <dgm:cxn modelId="{7ADA2FE7-E886-43A8-B264-5EF9F6A768CC}" type="presParOf" srcId="{F83756B7-B43E-47B8-A3EB-28112CB18ABD}" destId="{C147F46E-58D7-4DBE-88EA-38647445DF8E}" srcOrd="1" destOrd="0" presId="urn:microsoft.com/office/officeart/2005/8/layout/list1"/>
    <dgm:cxn modelId="{90175E8F-5264-47FC-9138-B37EE568CADE}" type="presParOf" srcId="{B48DE04E-A89A-46D7-82B7-2FB2782E3270}" destId="{8099A865-3087-4ED6-AABC-DDBCAAF01405}" srcOrd="9" destOrd="0" presId="urn:microsoft.com/office/officeart/2005/8/layout/list1"/>
    <dgm:cxn modelId="{EA6CEFB4-91EA-4F21-B032-0E7494DF5885}" type="presParOf" srcId="{B48DE04E-A89A-46D7-82B7-2FB2782E3270}" destId="{BFF02838-6F47-4C1B-8613-7ECAF0435EC1}" srcOrd="10" destOrd="0" presId="urn:microsoft.com/office/officeart/2005/8/layout/list1"/>
    <dgm:cxn modelId="{1DFE51BF-47D5-4533-92A2-7EB538F5F622}" type="presParOf" srcId="{B48DE04E-A89A-46D7-82B7-2FB2782E3270}" destId="{2F1E3501-61B0-4A63-A6E7-BD069F30367A}" srcOrd="11" destOrd="0" presId="urn:microsoft.com/office/officeart/2005/8/layout/list1"/>
    <dgm:cxn modelId="{55EF7AF3-F1DB-41FA-B2D2-294EFA658997}" type="presParOf" srcId="{B48DE04E-A89A-46D7-82B7-2FB2782E3270}" destId="{330A2313-C885-4A34-A913-41FB79B0A7E5}" srcOrd="12" destOrd="0" presId="urn:microsoft.com/office/officeart/2005/8/layout/list1"/>
    <dgm:cxn modelId="{649EC7B5-177E-4970-92CB-472E3950F772}" type="presParOf" srcId="{330A2313-C885-4A34-A913-41FB79B0A7E5}" destId="{04D1D47B-5B26-4F11-82E0-0F00A47B3B91}" srcOrd="0" destOrd="0" presId="urn:microsoft.com/office/officeart/2005/8/layout/list1"/>
    <dgm:cxn modelId="{E1F361F3-726D-447B-9898-1483F531E307}" type="presParOf" srcId="{330A2313-C885-4A34-A913-41FB79B0A7E5}" destId="{A9BC5BDD-9A7F-483D-8057-4C610A9FB731}" srcOrd="1" destOrd="0" presId="urn:microsoft.com/office/officeart/2005/8/layout/list1"/>
    <dgm:cxn modelId="{A234FEE5-C27D-431D-9AFE-F9C0DA41F8E8}" type="presParOf" srcId="{B48DE04E-A89A-46D7-82B7-2FB2782E3270}" destId="{D19F9902-B4F1-4594-999B-651AF8F4FC3F}" srcOrd="13" destOrd="0" presId="urn:microsoft.com/office/officeart/2005/8/layout/list1"/>
    <dgm:cxn modelId="{6E08DAF6-D5E1-471C-8119-24DC397EBF9D}" type="presParOf" srcId="{B48DE04E-A89A-46D7-82B7-2FB2782E3270}" destId="{D98DA01F-3018-42E9-A2EE-A1930DA7D31F}"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1293C1B-5DC5-4B69-B0C7-962DBDA8CF77}" type="doc">
      <dgm:prSet loTypeId="urn:microsoft.com/office/officeart/2005/8/layout/bProcess2" loCatId="process" qsTypeId="urn:microsoft.com/office/officeart/2005/8/quickstyle/simple1" qsCatId="simple" csTypeId="urn:microsoft.com/office/officeart/2005/8/colors/accent1_2" csCatId="accent1"/>
      <dgm:spPr/>
      <dgm:t>
        <a:bodyPr/>
        <a:lstStyle/>
        <a:p>
          <a:endParaRPr lang="en-US"/>
        </a:p>
      </dgm:t>
    </dgm:pt>
    <dgm:pt modelId="{87137AEB-6C38-4C37-AD3E-0AB15DA73FC1}">
      <dgm:prSet/>
      <dgm:spPr/>
      <dgm:t>
        <a:bodyPr/>
        <a:lstStyle/>
        <a:p>
          <a:r>
            <a:rPr lang="fr-FR"/>
            <a:t>Machine Learning </a:t>
          </a:r>
          <a:endParaRPr lang="en-US"/>
        </a:p>
      </dgm:t>
    </dgm:pt>
    <dgm:pt modelId="{A51FABD0-E2A6-4FF6-A56E-157B8AEBCBFD}" type="parTrans" cxnId="{D1BCC52C-C231-40C2-89B6-B11B91DA903A}">
      <dgm:prSet/>
      <dgm:spPr/>
      <dgm:t>
        <a:bodyPr/>
        <a:lstStyle/>
        <a:p>
          <a:endParaRPr lang="en-US"/>
        </a:p>
      </dgm:t>
    </dgm:pt>
    <dgm:pt modelId="{161FFF73-4BA5-4845-9D71-E9909B4C6C62}" type="sibTrans" cxnId="{D1BCC52C-C231-40C2-89B6-B11B91DA903A}">
      <dgm:prSet/>
      <dgm:spPr/>
      <dgm:t>
        <a:bodyPr/>
        <a:lstStyle/>
        <a:p>
          <a:endParaRPr lang="en-US"/>
        </a:p>
      </dgm:t>
    </dgm:pt>
    <dgm:pt modelId="{1262FA3E-B14E-472E-86A1-1CDD397D3C9A}" type="pres">
      <dgm:prSet presAssocID="{C1293C1B-5DC5-4B69-B0C7-962DBDA8CF77}" presName="diagram" presStyleCnt="0">
        <dgm:presLayoutVars>
          <dgm:dir/>
          <dgm:resizeHandles/>
        </dgm:presLayoutVars>
      </dgm:prSet>
      <dgm:spPr/>
    </dgm:pt>
    <dgm:pt modelId="{B5CD6E57-596D-41C7-8DA6-0E6DEDC0B2FE}" type="pres">
      <dgm:prSet presAssocID="{87137AEB-6C38-4C37-AD3E-0AB15DA73FC1}" presName="firstNode" presStyleLbl="node1" presStyleIdx="0" presStyleCnt="1">
        <dgm:presLayoutVars>
          <dgm:bulletEnabled val="1"/>
        </dgm:presLayoutVars>
      </dgm:prSet>
      <dgm:spPr/>
    </dgm:pt>
  </dgm:ptLst>
  <dgm:cxnLst>
    <dgm:cxn modelId="{D1BCC52C-C231-40C2-89B6-B11B91DA903A}" srcId="{C1293C1B-5DC5-4B69-B0C7-962DBDA8CF77}" destId="{87137AEB-6C38-4C37-AD3E-0AB15DA73FC1}" srcOrd="0" destOrd="0" parTransId="{A51FABD0-E2A6-4FF6-A56E-157B8AEBCBFD}" sibTransId="{161FFF73-4BA5-4845-9D71-E9909B4C6C62}"/>
    <dgm:cxn modelId="{B919922F-9D9D-43CC-90A9-17E86932117A}" type="presOf" srcId="{C1293C1B-5DC5-4B69-B0C7-962DBDA8CF77}" destId="{1262FA3E-B14E-472E-86A1-1CDD397D3C9A}" srcOrd="0" destOrd="0" presId="urn:microsoft.com/office/officeart/2005/8/layout/bProcess2"/>
    <dgm:cxn modelId="{8F3D90F5-2959-4687-B07D-C3B18B675932}" type="presOf" srcId="{87137AEB-6C38-4C37-AD3E-0AB15DA73FC1}" destId="{B5CD6E57-596D-41C7-8DA6-0E6DEDC0B2FE}" srcOrd="0" destOrd="0" presId="urn:microsoft.com/office/officeart/2005/8/layout/bProcess2"/>
    <dgm:cxn modelId="{7348BED4-9C2C-48DC-A835-2606063E9AD4}" type="presParOf" srcId="{1262FA3E-B14E-472E-86A1-1CDD397D3C9A}" destId="{B5CD6E57-596D-41C7-8DA6-0E6DEDC0B2FE}" srcOrd="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1293C1B-5DC5-4B69-B0C7-962DBDA8CF77}" type="doc">
      <dgm:prSet loTypeId="urn:microsoft.com/office/officeart/2005/8/layout/bProcess2" loCatId="process" qsTypeId="urn:microsoft.com/office/officeart/2005/8/quickstyle/simple1" qsCatId="simple" csTypeId="urn:microsoft.com/office/officeart/2005/8/colors/accent1_2" csCatId="accent1"/>
      <dgm:spPr/>
      <dgm:t>
        <a:bodyPr/>
        <a:lstStyle/>
        <a:p>
          <a:endParaRPr lang="en-US"/>
        </a:p>
      </dgm:t>
    </dgm:pt>
    <dgm:pt modelId="{87137AEB-6C38-4C37-AD3E-0AB15DA73FC1}">
      <dgm:prSet/>
      <dgm:spPr/>
      <dgm:t>
        <a:bodyPr/>
        <a:lstStyle/>
        <a:p>
          <a:r>
            <a:rPr lang="fr-FR" dirty="0"/>
            <a:t>Machine Learning </a:t>
          </a:r>
          <a:endParaRPr lang="en-US" dirty="0"/>
        </a:p>
      </dgm:t>
    </dgm:pt>
    <dgm:pt modelId="{A51FABD0-E2A6-4FF6-A56E-157B8AEBCBFD}" type="parTrans" cxnId="{D1BCC52C-C231-40C2-89B6-B11B91DA903A}">
      <dgm:prSet/>
      <dgm:spPr/>
      <dgm:t>
        <a:bodyPr/>
        <a:lstStyle/>
        <a:p>
          <a:endParaRPr lang="en-US"/>
        </a:p>
      </dgm:t>
    </dgm:pt>
    <dgm:pt modelId="{161FFF73-4BA5-4845-9D71-E9909B4C6C62}" type="sibTrans" cxnId="{D1BCC52C-C231-40C2-89B6-B11B91DA903A}">
      <dgm:prSet/>
      <dgm:spPr/>
      <dgm:t>
        <a:bodyPr/>
        <a:lstStyle/>
        <a:p>
          <a:endParaRPr lang="en-US"/>
        </a:p>
      </dgm:t>
    </dgm:pt>
    <dgm:pt modelId="{1262FA3E-B14E-472E-86A1-1CDD397D3C9A}" type="pres">
      <dgm:prSet presAssocID="{C1293C1B-5DC5-4B69-B0C7-962DBDA8CF77}" presName="diagram" presStyleCnt="0">
        <dgm:presLayoutVars>
          <dgm:dir/>
          <dgm:resizeHandles/>
        </dgm:presLayoutVars>
      </dgm:prSet>
      <dgm:spPr/>
    </dgm:pt>
    <dgm:pt modelId="{B5CD6E57-596D-41C7-8DA6-0E6DEDC0B2FE}" type="pres">
      <dgm:prSet presAssocID="{87137AEB-6C38-4C37-AD3E-0AB15DA73FC1}" presName="firstNode" presStyleLbl="node1" presStyleIdx="0" presStyleCnt="1">
        <dgm:presLayoutVars>
          <dgm:bulletEnabled val="1"/>
        </dgm:presLayoutVars>
      </dgm:prSet>
      <dgm:spPr/>
    </dgm:pt>
  </dgm:ptLst>
  <dgm:cxnLst>
    <dgm:cxn modelId="{D1BCC52C-C231-40C2-89B6-B11B91DA903A}" srcId="{C1293C1B-5DC5-4B69-B0C7-962DBDA8CF77}" destId="{87137AEB-6C38-4C37-AD3E-0AB15DA73FC1}" srcOrd="0" destOrd="0" parTransId="{A51FABD0-E2A6-4FF6-A56E-157B8AEBCBFD}" sibTransId="{161FFF73-4BA5-4845-9D71-E9909B4C6C62}"/>
    <dgm:cxn modelId="{B919922F-9D9D-43CC-90A9-17E86932117A}" type="presOf" srcId="{C1293C1B-5DC5-4B69-B0C7-962DBDA8CF77}" destId="{1262FA3E-B14E-472E-86A1-1CDD397D3C9A}" srcOrd="0" destOrd="0" presId="urn:microsoft.com/office/officeart/2005/8/layout/bProcess2"/>
    <dgm:cxn modelId="{8F3D90F5-2959-4687-B07D-C3B18B675932}" type="presOf" srcId="{87137AEB-6C38-4C37-AD3E-0AB15DA73FC1}" destId="{B5CD6E57-596D-41C7-8DA6-0E6DEDC0B2FE}" srcOrd="0" destOrd="0" presId="urn:microsoft.com/office/officeart/2005/8/layout/bProcess2"/>
    <dgm:cxn modelId="{7348BED4-9C2C-48DC-A835-2606063E9AD4}" type="presParOf" srcId="{1262FA3E-B14E-472E-86A1-1CDD397D3C9A}" destId="{B5CD6E57-596D-41C7-8DA6-0E6DEDC0B2FE}" srcOrd="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1293C1B-5DC5-4B69-B0C7-962DBDA8CF77}" type="doc">
      <dgm:prSet loTypeId="urn:microsoft.com/office/officeart/2005/8/layout/bProcess2" loCatId="process" qsTypeId="urn:microsoft.com/office/officeart/2005/8/quickstyle/simple1" qsCatId="simple" csTypeId="urn:microsoft.com/office/officeart/2005/8/colors/accent1_2" csCatId="accent1"/>
      <dgm:spPr/>
      <dgm:t>
        <a:bodyPr/>
        <a:lstStyle/>
        <a:p>
          <a:endParaRPr lang="en-US"/>
        </a:p>
      </dgm:t>
    </dgm:pt>
    <dgm:pt modelId="{87137AEB-6C38-4C37-AD3E-0AB15DA73FC1}">
      <dgm:prSet/>
      <dgm:spPr/>
      <dgm:t>
        <a:bodyPr/>
        <a:lstStyle/>
        <a:p>
          <a:r>
            <a:rPr lang="fr-FR" dirty="0"/>
            <a:t>Machine Learning </a:t>
          </a:r>
          <a:endParaRPr lang="en-US" dirty="0"/>
        </a:p>
      </dgm:t>
    </dgm:pt>
    <dgm:pt modelId="{A51FABD0-E2A6-4FF6-A56E-157B8AEBCBFD}" type="parTrans" cxnId="{D1BCC52C-C231-40C2-89B6-B11B91DA903A}">
      <dgm:prSet/>
      <dgm:spPr/>
      <dgm:t>
        <a:bodyPr/>
        <a:lstStyle/>
        <a:p>
          <a:endParaRPr lang="en-US"/>
        </a:p>
      </dgm:t>
    </dgm:pt>
    <dgm:pt modelId="{161FFF73-4BA5-4845-9D71-E9909B4C6C62}" type="sibTrans" cxnId="{D1BCC52C-C231-40C2-89B6-B11B91DA903A}">
      <dgm:prSet/>
      <dgm:spPr/>
      <dgm:t>
        <a:bodyPr/>
        <a:lstStyle/>
        <a:p>
          <a:endParaRPr lang="en-US"/>
        </a:p>
      </dgm:t>
    </dgm:pt>
    <dgm:pt modelId="{1262FA3E-B14E-472E-86A1-1CDD397D3C9A}" type="pres">
      <dgm:prSet presAssocID="{C1293C1B-5DC5-4B69-B0C7-962DBDA8CF77}" presName="diagram" presStyleCnt="0">
        <dgm:presLayoutVars>
          <dgm:dir/>
          <dgm:resizeHandles/>
        </dgm:presLayoutVars>
      </dgm:prSet>
      <dgm:spPr/>
    </dgm:pt>
    <dgm:pt modelId="{B5CD6E57-596D-41C7-8DA6-0E6DEDC0B2FE}" type="pres">
      <dgm:prSet presAssocID="{87137AEB-6C38-4C37-AD3E-0AB15DA73FC1}" presName="firstNode" presStyleLbl="node1" presStyleIdx="0" presStyleCnt="1">
        <dgm:presLayoutVars>
          <dgm:bulletEnabled val="1"/>
        </dgm:presLayoutVars>
      </dgm:prSet>
      <dgm:spPr/>
    </dgm:pt>
  </dgm:ptLst>
  <dgm:cxnLst>
    <dgm:cxn modelId="{D1BCC52C-C231-40C2-89B6-B11B91DA903A}" srcId="{C1293C1B-5DC5-4B69-B0C7-962DBDA8CF77}" destId="{87137AEB-6C38-4C37-AD3E-0AB15DA73FC1}" srcOrd="0" destOrd="0" parTransId="{A51FABD0-E2A6-4FF6-A56E-157B8AEBCBFD}" sibTransId="{161FFF73-4BA5-4845-9D71-E9909B4C6C62}"/>
    <dgm:cxn modelId="{B919922F-9D9D-43CC-90A9-17E86932117A}" type="presOf" srcId="{C1293C1B-5DC5-4B69-B0C7-962DBDA8CF77}" destId="{1262FA3E-B14E-472E-86A1-1CDD397D3C9A}" srcOrd="0" destOrd="0" presId="urn:microsoft.com/office/officeart/2005/8/layout/bProcess2"/>
    <dgm:cxn modelId="{8F3D90F5-2959-4687-B07D-C3B18B675932}" type="presOf" srcId="{87137AEB-6C38-4C37-AD3E-0AB15DA73FC1}" destId="{B5CD6E57-596D-41C7-8DA6-0E6DEDC0B2FE}" srcOrd="0" destOrd="0" presId="urn:microsoft.com/office/officeart/2005/8/layout/bProcess2"/>
    <dgm:cxn modelId="{7348BED4-9C2C-48DC-A835-2606063E9AD4}" type="presParOf" srcId="{1262FA3E-B14E-472E-86A1-1CDD397D3C9A}" destId="{B5CD6E57-596D-41C7-8DA6-0E6DEDC0B2FE}" srcOrd="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1293C1B-5DC5-4B69-B0C7-962DBDA8CF77}" type="doc">
      <dgm:prSet loTypeId="urn:microsoft.com/office/officeart/2005/8/layout/bProcess2" loCatId="process" qsTypeId="urn:microsoft.com/office/officeart/2005/8/quickstyle/simple1" qsCatId="simple" csTypeId="urn:microsoft.com/office/officeart/2005/8/colors/accent1_2" csCatId="accent1"/>
      <dgm:spPr/>
      <dgm:t>
        <a:bodyPr/>
        <a:lstStyle/>
        <a:p>
          <a:endParaRPr lang="en-US"/>
        </a:p>
      </dgm:t>
    </dgm:pt>
    <dgm:pt modelId="{87137AEB-6C38-4C37-AD3E-0AB15DA73FC1}">
      <dgm:prSet/>
      <dgm:spPr/>
      <dgm:t>
        <a:bodyPr/>
        <a:lstStyle/>
        <a:p>
          <a:r>
            <a:rPr lang="fr-FR" dirty="0"/>
            <a:t>Machine Learning </a:t>
          </a:r>
          <a:endParaRPr lang="en-US" dirty="0"/>
        </a:p>
      </dgm:t>
    </dgm:pt>
    <dgm:pt modelId="{A51FABD0-E2A6-4FF6-A56E-157B8AEBCBFD}" type="parTrans" cxnId="{D1BCC52C-C231-40C2-89B6-B11B91DA903A}">
      <dgm:prSet/>
      <dgm:spPr/>
      <dgm:t>
        <a:bodyPr/>
        <a:lstStyle/>
        <a:p>
          <a:endParaRPr lang="en-US"/>
        </a:p>
      </dgm:t>
    </dgm:pt>
    <dgm:pt modelId="{161FFF73-4BA5-4845-9D71-E9909B4C6C62}" type="sibTrans" cxnId="{D1BCC52C-C231-40C2-89B6-B11B91DA903A}">
      <dgm:prSet/>
      <dgm:spPr/>
      <dgm:t>
        <a:bodyPr/>
        <a:lstStyle/>
        <a:p>
          <a:endParaRPr lang="en-US"/>
        </a:p>
      </dgm:t>
    </dgm:pt>
    <dgm:pt modelId="{1262FA3E-B14E-472E-86A1-1CDD397D3C9A}" type="pres">
      <dgm:prSet presAssocID="{C1293C1B-5DC5-4B69-B0C7-962DBDA8CF77}" presName="diagram" presStyleCnt="0">
        <dgm:presLayoutVars>
          <dgm:dir/>
          <dgm:resizeHandles/>
        </dgm:presLayoutVars>
      </dgm:prSet>
      <dgm:spPr/>
    </dgm:pt>
    <dgm:pt modelId="{B5CD6E57-596D-41C7-8DA6-0E6DEDC0B2FE}" type="pres">
      <dgm:prSet presAssocID="{87137AEB-6C38-4C37-AD3E-0AB15DA73FC1}" presName="firstNode" presStyleLbl="node1" presStyleIdx="0" presStyleCnt="1">
        <dgm:presLayoutVars>
          <dgm:bulletEnabled val="1"/>
        </dgm:presLayoutVars>
      </dgm:prSet>
      <dgm:spPr/>
    </dgm:pt>
  </dgm:ptLst>
  <dgm:cxnLst>
    <dgm:cxn modelId="{D1BCC52C-C231-40C2-89B6-B11B91DA903A}" srcId="{C1293C1B-5DC5-4B69-B0C7-962DBDA8CF77}" destId="{87137AEB-6C38-4C37-AD3E-0AB15DA73FC1}" srcOrd="0" destOrd="0" parTransId="{A51FABD0-E2A6-4FF6-A56E-157B8AEBCBFD}" sibTransId="{161FFF73-4BA5-4845-9D71-E9909B4C6C62}"/>
    <dgm:cxn modelId="{B919922F-9D9D-43CC-90A9-17E86932117A}" type="presOf" srcId="{C1293C1B-5DC5-4B69-B0C7-962DBDA8CF77}" destId="{1262FA3E-B14E-472E-86A1-1CDD397D3C9A}" srcOrd="0" destOrd="0" presId="urn:microsoft.com/office/officeart/2005/8/layout/bProcess2"/>
    <dgm:cxn modelId="{8F3D90F5-2959-4687-B07D-C3B18B675932}" type="presOf" srcId="{87137AEB-6C38-4C37-AD3E-0AB15DA73FC1}" destId="{B5CD6E57-596D-41C7-8DA6-0E6DEDC0B2FE}" srcOrd="0" destOrd="0" presId="urn:microsoft.com/office/officeart/2005/8/layout/bProcess2"/>
    <dgm:cxn modelId="{7348BED4-9C2C-48DC-A835-2606063E9AD4}" type="presParOf" srcId="{1262FA3E-B14E-472E-86A1-1CDD397D3C9A}" destId="{B5CD6E57-596D-41C7-8DA6-0E6DEDC0B2FE}" srcOrd="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1293C1B-5DC5-4B69-B0C7-962DBDA8CF77}" type="doc">
      <dgm:prSet loTypeId="urn:microsoft.com/office/officeart/2005/8/layout/bProcess2" loCatId="process" qsTypeId="urn:microsoft.com/office/officeart/2005/8/quickstyle/simple1" qsCatId="simple" csTypeId="urn:microsoft.com/office/officeart/2005/8/colors/accent1_2" csCatId="accent1"/>
      <dgm:spPr/>
      <dgm:t>
        <a:bodyPr/>
        <a:lstStyle/>
        <a:p>
          <a:endParaRPr lang="en-US"/>
        </a:p>
      </dgm:t>
    </dgm:pt>
    <dgm:pt modelId="{87137AEB-6C38-4C37-AD3E-0AB15DA73FC1}">
      <dgm:prSet/>
      <dgm:spPr/>
      <dgm:t>
        <a:bodyPr/>
        <a:lstStyle/>
        <a:p>
          <a:r>
            <a:rPr lang="fr-FR" dirty="0"/>
            <a:t>Machine Learning </a:t>
          </a:r>
          <a:endParaRPr lang="en-US" dirty="0"/>
        </a:p>
      </dgm:t>
    </dgm:pt>
    <dgm:pt modelId="{A51FABD0-E2A6-4FF6-A56E-157B8AEBCBFD}" type="parTrans" cxnId="{D1BCC52C-C231-40C2-89B6-B11B91DA903A}">
      <dgm:prSet/>
      <dgm:spPr/>
      <dgm:t>
        <a:bodyPr/>
        <a:lstStyle/>
        <a:p>
          <a:endParaRPr lang="en-US"/>
        </a:p>
      </dgm:t>
    </dgm:pt>
    <dgm:pt modelId="{161FFF73-4BA5-4845-9D71-E9909B4C6C62}" type="sibTrans" cxnId="{D1BCC52C-C231-40C2-89B6-B11B91DA903A}">
      <dgm:prSet/>
      <dgm:spPr/>
      <dgm:t>
        <a:bodyPr/>
        <a:lstStyle/>
        <a:p>
          <a:endParaRPr lang="en-US"/>
        </a:p>
      </dgm:t>
    </dgm:pt>
    <dgm:pt modelId="{1262FA3E-B14E-472E-86A1-1CDD397D3C9A}" type="pres">
      <dgm:prSet presAssocID="{C1293C1B-5DC5-4B69-B0C7-962DBDA8CF77}" presName="diagram" presStyleCnt="0">
        <dgm:presLayoutVars>
          <dgm:dir/>
          <dgm:resizeHandles/>
        </dgm:presLayoutVars>
      </dgm:prSet>
      <dgm:spPr/>
    </dgm:pt>
    <dgm:pt modelId="{B5CD6E57-596D-41C7-8DA6-0E6DEDC0B2FE}" type="pres">
      <dgm:prSet presAssocID="{87137AEB-6C38-4C37-AD3E-0AB15DA73FC1}" presName="firstNode" presStyleLbl="node1" presStyleIdx="0" presStyleCnt="1">
        <dgm:presLayoutVars>
          <dgm:bulletEnabled val="1"/>
        </dgm:presLayoutVars>
      </dgm:prSet>
      <dgm:spPr/>
    </dgm:pt>
  </dgm:ptLst>
  <dgm:cxnLst>
    <dgm:cxn modelId="{D1BCC52C-C231-40C2-89B6-B11B91DA903A}" srcId="{C1293C1B-5DC5-4B69-B0C7-962DBDA8CF77}" destId="{87137AEB-6C38-4C37-AD3E-0AB15DA73FC1}" srcOrd="0" destOrd="0" parTransId="{A51FABD0-E2A6-4FF6-A56E-157B8AEBCBFD}" sibTransId="{161FFF73-4BA5-4845-9D71-E9909B4C6C62}"/>
    <dgm:cxn modelId="{B919922F-9D9D-43CC-90A9-17E86932117A}" type="presOf" srcId="{C1293C1B-5DC5-4B69-B0C7-962DBDA8CF77}" destId="{1262FA3E-B14E-472E-86A1-1CDD397D3C9A}" srcOrd="0" destOrd="0" presId="urn:microsoft.com/office/officeart/2005/8/layout/bProcess2"/>
    <dgm:cxn modelId="{8F3D90F5-2959-4687-B07D-C3B18B675932}" type="presOf" srcId="{87137AEB-6C38-4C37-AD3E-0AB15DA73FC1}" destId="{B5CD6E57-596D-41C7-8DA6-0E6DEDC0B2FE}" srcOrd="0" destOrd="0" presId="urn:microsoft.com/office/officeart/2005/8/layout/bProcess2"/>
    <dgm:cxn modelId="{7348BED4-9C2C-48DC-A835-2606063E9AD4}" type="presParOf" srcId="{1262FA3E-B14E-472E-86A1-1CDD397D3C9A}" destId="{B5CD6E57-596D-41C7-8DA6-0E6DEDC0B2FE}" srcOrd="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1293C1B-5DC5-4B69-B0C7-962DBDA8CF77}"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US"/>
        </a:p>
      </dgm:t>
    </dgm:pt>
    <dgm:pt modelId="{87137AEB-6C38-4C37-AD3E-0AB15DA73FC1}">
      <dgm:prSet/>
      <dgm:spPr/>
      <dgm:t>
        <a:bodyPr/>
        <a:lstStyle/>
        <a:p>
          <a:r>
            <a:rPr lang="fr-FR" dirty="0"/>
            <a:t>Résultats</a:t>
          </a:r>
          <a:endParaRPr lang="en-US" dirty="0"/>
        </a:p>
      </dgm:t>
    </dgm:pt>
    <dgm:pt modelId="{A51FABD0-E2A6-4FF6-A56E-157B8AEBCBFD}" type="parTrans" cxnId="{D1BCC52C-C231-40C2-89B6-B11B91DA903A}">
      <dgm:prSet/>
      <dgm:spPr/>
      <dgm:t>
        <a:bodyPr/>
        <a:lstStyle/>
        <a:p>
          <a:endParaRPr lang="en-US"/>
        </a:p>
      </dgm:t>
    </dgm:pt>
    <dgm:pt modelId="{161FFF73-4BA5-4845-9D71-E9909B4C6C62}" type="sibTrans" cxnId="{D1BCC52C-C231-40C2-89B6-B11B91DA903A}">
      <dgm:prSet/>
      <dgm:spPr/>
      <dgm:t>
        <a:bodyPr/>
        <a:lstStyle/>
        <a:p>
          <a:endParaRPr lang="en-US"/>
        </a:p>
      </dgm:t>
    </dgm:pt>
    <dgm:pt modelId="{1262FA3E-B14E-472E-86A1-1CDD397D3C9A}" type="pres">
      <dgm:prSet presAssocID="{C1293C1B-5DC5-4B69-B0C7-962DBDA8CF77}" presName="diagram" presStyleCnt="0">
        <dgm:presLayoutVars>
          <dgm:dir/>
          <dgm:resizeHandles/>
        </dgm:presLayoutVars>
      </dgm:prSet>
      <dgm:spPr/>
    </dgm:pt>
    <dgm:pt modelId="{B5CD6E57-596D-41C7-8DA6-0E6DEDC0B2FE}" type="pres">
      <dgm:prSet presAssocID="{87137AEB-6C38-4C37-AD3E-0AB15DA73FC1}" presName="firstNode" presStyleLbl="node1" presStyleIdx="0" presStyleCnt="1">
        <dgm:presLayoutVars>
          <dgm:bulletEnabled val="1"/>
        </dgm:presLayoutVars>
      </dgm:prSet>
      <dgm:spPr/>
    </dgm:pt>
  </dgm:ptLst>
  <dgm:cxnLst>
    <dgm:cxn modelId="{D1BCC52C-C231-40C2-89B6-B11B91DA903A}" srcId="{C1293C1B-5DC5-4B69-B0C7-962DBDA8CF77}" destId="{87137AEB-6C38-4C37-AD3E-0AB15DA73FC1}" srcOrd="0" destOrd="0" parTransId="{A51FABD0-E2A6-4FF6-A56E-157B8AEBCBFD}" sibTransId="{161FFF73-4BA5-4845-9D71-E9909B4C6C62}"/>
    <dgm:cxn modelId="{B919922F-9D9D-43CC-90A9-17E86932117A}" type="presOf" srcId="{C1293C1B-5DC5-4B69-B0C7-962DBDA8CF77}" destId="{1262FA3E-B14E-472E-86A1-1CDD397D3C9A}" srcOrd="0" destOrd="0" presId="urn:microsoft.com/office/officeart/2005/8/layout/bProcess2"/>
    <dgm:cxn modelId="{8F3D90F5-2959-4687-B07D-C3B18B675932}" type="presOf" srcId="{87137AEB-6C38-4C37-AD3E-0AB15DA73FC1}" destId="{B5CD6E57-596D-41C7-8DA6-0E6DEDC0B2FE}" srcOrd="0" destOrd="0" presId="urn:microsoft.com/office/officeart/2005/8/layout/bProcess2"/>
    <dgm:cxn modelId="{7348BED4-9C2C-48DC-A835-2606063E9AD4}" type="presParOf" srcId="{1262FA3E-B14E-472E-86A1-1CDD397D3C9A}" destId="{B5CD6E57-596D-41C7-8DA6-0E6DEDC0B2FE}" srcOrd="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1293C1B-5DC5-4B69-B0C7-962DBDA8CF77}"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US"/>
        </a:p>
      </dgm:t>
    </dgm:pt>
    <dgm:pt modelId="{87137AEB-6C38-4C37-AD3E-0AB15DA73FC1}">
      <dgm:prSet/>
      <dgm:spPr/>
      <dgm:t>
        <a:bodyPr/>
        <a:lstStyle/>
        <a:p>
          <a:r>
            <a:rPr lang="fr-FR" dirty="0"/>
            <a:t>importances des variables :</a:t>
          </a:r>
          <a:endParaRPr lang="en-US" dirty="0"/>
        </a:p>
      </dgm:t>
    </dgm:pt>
    <dgm:pt modelId="{A51FABD0-E2A6-4FF6-A56E-157B8AEBCBFD}" type="parTrans" cxnId="{D1BCC52C-C231-40C2-89B6-B11B91DA903A}">
      <dgm:prSet/>
      <dgm:spPr/>
      <dgm:t>
        <a:bodyPr/>
        <a:lstStyle/>
        <a:p>
          <a:endParaRPr lang="en-US"/>
        </a:p>
      </dgm:t>
    </dgm:pt>
    <dgm:pt modelId="{161FFF73-4BA5-4845-9D71-E9909B4C6C62}" type="sibTrans" cxnId="{D1BCC52C-C231-40C2-89B6-B11B91DA903A}">
      <dgm:prSet/>
      <dgm:spPr/>
      <dgm:t>
        <a:bodyPr/>
        <a:lstStyle/>
        <a:p>
          <a:endParaRPr lang="en-US"/>
        </a:p>
      </dgm:t>
    </dgm:pt>
    <dgm:pt modelId="{1262FA3E-B14E-472E-86A1-1CDD397D3C9A}" type="pres">
      <dgm:prSet presAssocID="{C1293C1B-5DC5-4B69-B0C7-962DBDA8CF77}" presName="diagram" presStyleCnt="0">
        <dgm:presLayoutVars>
          <dgm:dir/>
          <dgm:resizeHandles/>
        </dgm:presLayoutVars>
      </dgm:prSet>
      <dgm:spPr/>
    </dgm:pt>
    <dgm:pt modelId="{B5CD6E57-596D-41C7-8DA6-0E6DEDC0B2FE}" type="pres">
      <dgm:prSet presAssocID="{87137AEB-6C38-4C37-AD3E-0AB15DA73FC1}" presName="firstNode" presStyleLbl="node1" presStyleIdx="0" presStyleCnt="1">
        <dgm:presLayoutVars>
          <dgm:bulletEnabled val="1"/>
        </dgm:presLayoutVars>
      </dgm:prSet>
      <dgm:spPr/>
    </dgm:pt>
  </dgm:ptLst>
  <dgm:cxnLst>
    <dgm:cxn modelId="{D1BCC52C-C231-40C2-89B6-B11B91DA903A}" srcId="{C1293C1B-5DC5-4B69-B0C7-962DBDA8CF77}" destId="{87137AEB-6C38-4C37-AD3E-0AB15DA73FC1}" srcOrd="0" destOrd="0" parTransId="{A51FABD0-E2A6-4FF6-A56E-157B8AEBCBFD}" sibTransId="{161FFF73-4BA5-4845-9D71-E9909B4C6C62}"/>
    <dgm:cxn modelId="{B919922F-9D9D-43CC-90A9-17E86932117A}" type="presOf" srcId="{C1293C1B-5DC5-4B69-B0C7-962DBDA8CF77}" destId="{1262FA3E-B14E-472E-86A1-1CDD397D3C9A}" srcOrd="0" destOrd="0" presId="urn:microsoft.com/office/officeart/2005/8/layout/bProcess2"/>
    <dgm:cxn modelId="{8F3D90F5-2959-4687-B07D-C3B18B675932}" type="presOf" srcId="{87137AEB-6C38-4C37-AD3E-0AB15DA73FC1}" destId="{B5CD6E57-596D-41C7-8DA6-0E6DEDC0B2FE}" srcOrd="0" destOrd="0" presId="urn:microsoft.com/office/officeart/2005/8/layout/bProcess2"/>
    <dgm:cxn modelId="{7348BED4-9C2C-48DC-A835-2606063E9AD4}" type="presParOf" srcId="{1262FA3E-B14E-472E-86A1-1CDD397D3C9A}" destId="{B5CD6E57-596D-41C7-8DA6-0E6DEDC0B2FE}" srcOrd="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1293C1B-5DC5-4B69-B0C7-962DBDA8CF77}"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US"/>
        </a:p>
      </dgm:t>
    </dgm:pt>
    <dgm:pt modelId="{87137AEB-6C38-4C37-AD3E-0AB15DA73FC1}">
      <dgm:prSet/>
      <dgm:spPr/>
      <dgm:t>
        <a:bodyPr/>
        <a:lstStyle/>
        <a:p>
          <a:r>
            <a:rPr lang="fr-FR" dirty="0"/>
            <a:t>importances des variables :</a:t>
          </a:r>
          <a:endParaRPr lang="en-US" dirty="0"/>
        </a:p>
      </dgm:t>
    </dgm:pt>
    <dgm:pt modelId="{A51FABD0-E2A6-4FF6-A56E-157B8AEBCBFD}" type="parTrans" cxnId="{D1BCC52C-C231-40C2-89B6-B11B91DA903A}">
      <dgm:prSet/>
      <dgm:spPr/>
      <dgm:t>
        <a:bodyPr/>
        <a:lstStyle/>
        <a:p>
          <a:endParaRPr lang="en-US"/>
        </a:p>
      </dgm:t>
    </dgm:pt>
    <dgm:pt modelId="{161FFF73-4BA5-4845-9D71-E9909B4C6C62}" type="sibTrans" cxnId="{D1BCC52C-C231-40C2-89B6-B11B91DA903A}">
      <dgm:prSet/>
      <dgm:spPr/>
      <dgm:t>
        <a:bodyPr/>
        <a:lstStyle/>
        <a:p>
          <a:endParaRPr lang="en-US"/>
        </a:p>
      </dgm:t>
    </dgm:pt>
    <dgm:pt modelId="{1262FA3E-B14E-472E-86A1-1CDD397D3C9A}" type="pres">
      <dgm:prSet presAssocID="{C1293C1B-5DC5-4B69-B0C7-962DBDA8CF77}" presName="diagram" presStyleCnt="0">
        <dgm:presLayoutVars>
          <dgm:dir/>
          <dgm:resizeHandles/>
        </dgm:presLayoutVars>
      </dgm:prSet>
      <dgm:spPr/>
    </dgm:pt>
    <dgm:pt modelId="{B5CD6E57-596D-41C7-8DA6-0E6DEDC0B2FE}" type="pres">
      <dgm:prSet presAssocID="{87137AEB-6C38-4C37-AD3E-0AB15DA73FC1}" presName="firstNode" presStyleLbl="node1" presStyleIdx="0" presStyleCnt="1">
        <dgm:presLayoutVars>
          <dgm:bulletEnabled val="1"/>
        </dgm:presLayoutVars>
      </dgm:prSet>
      <dgm:spPr/>
    </dgm:pt>
  </dgm:ptLst>
  <dgm:cxnLst>
    <dgm:cxn modelId="{D1BCC52C-C231-40C2-89B6-B11B91DA903A}" srcId="{C1293C1B-5DC5-4B69-B0C7-962DBDA8CF77}" destId="{87137AEB-6C38-4C37-AD3E-0AB15DA73FC1}" srcOrd="0" destOrd="0" parTransId="{A51FABD0-E2A6-4FF6-A56E-157B8AEBCBFD}" sibTransId="{161FFF73-4BA5-4845-9D71-E9909B4C6C62}"/>
    <dgm:cxn modelId="{B919922F-9D9D-43CC-90A9-17E86932117A}" type="presOf" srcId="{C1293C1B-5DC5-4B69-B0C7-962DBDA8CF77}" destId="{1262FA3E-B14E-472E-86A1-1CDD397D3C9A}" srcOrd="0" destOrd="0" presId="urn:microsoft.com/office/officeart/2005/8/layout/bProcess2"/>
    <dgm:cxn modelId="{8F3D90F5-2959-4687-B07D-C3B18B675932}" type="presOf" srcId="{87137AEB-6C38-4C37-AD3E-0AB15DA73FC1}" destId="{B5CD6E57-596D-41C7-8DA6-0E6DEDC0B2FE}" srcOrd="0" destOrd="0" presId="urn:microsoft.com/office/officeart/2005/8/layout/bProcess2"/>
    <dgm:cxn modelId="{7348BED4-9C2C-48DC-A835-2606063E9AD4}" type="presParOf" srcId="{1262FA3E-B14E-472E-86A1-1CDD397D3C9A}" destId="{B5CD6E57-596D-41C7-8DA6-0E6DEDC0B2FE}" srcOrd="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1293C1B-5DC5-4B69-B0C7-962DBDA8CF77}"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US"/>
        </a:p>
      </dgm:t>
    </dgm:pt>
    <dgm:pt modelId="{87137AEB-6C38-4C37-AD3E-0AB15DA73FC1}">
      <dgm:prSet/>
      <dgm:spPr/>
      <dgm:t>
        <a:bodyPr/>
        <a:lstStyle/>
        <a:p>
          <a:r>
            <a:rPr lang="fr-FR" dirty="0"/>
            <a:t>importances des variables :</a:t>
          </a:r>
          <a:endParaRPr lang="en-US" dirty="0"/>
        </a:p>
      </dgm:t>
    </dgm:pt>
    <dgm:pt modelId="{A51FABD0-E2A6-4FF6-A56E-157B8AEBCBFD}" type="parTrans" cxnId="{D1BCC52C-C231-40C2-89B6-B11B91DA903A}">
      <dgm:prSet/>
      <dgm:spPr/>
      <dgm:t>
        <a:bodyPr/>
        <a:lstStyle/>
        <a:p>
          <a:endParaRPr lang="en-US"/>
        </a:p>
      </dgm:t>
    </dgm:pt>
    <dgm:pt modelId="{161FFF73-4BA5-4845-9D71-E9909B4C6C62}" type="sibTrans" cxnId="{D1BCC52C-C231-40C2-89B6-B11B91DA903A}">
      <dgm:prSet/>
      <dgm:spPr/>
      <dgm:t>
        <a:bodyPr/>
        <a:lstStyle/>
        <a:p>
          <a:endParaRPr lang="en-US"/>
        </a:p>
      </dgm:t>
    </dgm:pt>
    <dgm:pt modelId="{1262FA3E-B14E-472E-86A1-1CDD397D3C9A}" type="pres">
      <dgm:prSet presAssocID="{C1293C1B-5DC5-4B69-B0C7-962DBDA8CF77}" presName="diagram" presStyleCnt="0">
        <dgm:presLayoutVars>
          <dgm:dir/>
          <dgm:resizeHandles/>
        </dgm:presLayoutVars>
      </dgm:prSet>
      <dgm:spPr/>
    </dgm:pt>
    <dgm:pt modelId="{B5CD6E57-596D-41C7-8DA6-0E6DEDC0B2FE}" type="pres">
      <dgm:prSet presAssocID="{87137AEB-6C38-4C37-AD3E-0AB15DA73FC1}" presName="firstNode" presStyleLbl="node1" presStyleIdx="0" presStyleCnt="1">
        <dgm:presLayoutVars>
          <dgm:bulletEnabled val="1"/>
        </dgm:presLayoutVars>
      </dgm:prSet>
      <dgm:spPr/>
    </dgm:pt>
  </dgm:ptLst>
  <dgm:cxnLst>
    <dgm:cxn modelId="{D1BCC52C-C231-40C2-89B6-B11B91DA903A}" srcId="{C1293C1B-5DC5-4B69-B0C7-962DBDA8CF77}" destId="{87137AEB-6C38-4C37-AD3E-0AB15DA73FC1}" srcOrd="0" destOrd="0" parTransId="{A51FABD0-E2A6-4FF6-A56E-157B8AEBCBFD}" sibTransId="{161FFF73-4BA5-4845-9D71-E9909B4C6C62}"/>
    <dgm:cxn modelId="{B919922F-9D9D-43CC-90A9-17E86932117A}" type="presOf" srcId="{C1293C1B-5DC5-4B69-B0C7-962DBDA8CF77}" destId="{1262FA3E-B14E-472E-86A1-1CDD397D3C9A}" srcOrd="0" destOrd="0" presId="urn:microsoft.com/office/officeart/2005/8/layout/bProcess2"/>
    <dgm:cxn modelId="{8F3D90F5-2959-4687-B07D-C3B18B675932}" type="presOf" srcId="{87137AEB-6C38-4C37-AD3E-0AB15DA73FC1}" destId="{B5CD6E57-596D-41C7-8DA6-0E6DEDC0B2FE}" srcOrd="0" destOrd="0" presId="urn:microsoft.com/office/officeart/2005/8/layout/bProcess2"/>
    <dgm:cxn modelId="{7348BED4-9C2C-48DC-A835-2606063E9AD4}" type="presParOf" srcId="{1262FA3E-B14E-472E-86A1-1CDD397D3C9A}" destId="{B5CD6E57-596D-41C7-8DA6-0E6DEDC0B2FE}" srcOrd="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1293C1B-5DC5-4B69-B0C7-962DBDA8CF77}"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US"/>
        </a:p>
      </dgm:t>
    </dgm:pt>
    <dgm:pt modelId="{078FA0C6-4F18-4BE3-AA8D-4B8312993FF4}">
      <dgm:prSet/>
      <dgm:spPr/>
      <dgm:t>
        <a:bodyPr/>
        <a:lstStyle/>
        <a:p>
          <a:r>
            <a:rPr lang="fr-FR" b="1" i="0" dirty="0"/>
            <a:t>Prédiction Individuelle:</a:t>
          </a:r>
        </a:p>
      </dgm:t>
    </dgm:pt>
    <dgm:pt modelId="{EB57A8F3-8EB2-4AB3-AC6A-4B16DB80FD73}" type="parTrans" cxnId="{C0874A5B-FA8B-4D4D-AA5E-74BF50A93438}">
      <dgm:prSet/>
      <dgm:spPr/>
      <dgm:t>
        <a:bodyPr/>
        <a:lstStyle/>
        <a:p>
          <a:endParaRPr lang="fr-FR"/>
        </a:p>
      </dgm:t>
    </dgm:pt>
    <dgm:pt modelId="{B2CF4DF8-56A0-41FA-A542-024C35215F7B}" type="sibTrans" cxnId="{C0874A5B-FA8B-4D4D-AA5E-74BF50A93438}">
      <dgm:prSet/>
      <dgm:spPr/>
      <dgm:t>
        <a:bodyPr/>
        <a:lstStyle/>
        <a:p>
          <a:endParaRPr lang="fr-FR"/>
        </a:p>
      </dgm:t>
    </dgm:pt>
    <dgm:pt modelId="{1262FA3E-B14E-472E-86A1-1CDD397D3C9A}" type="pres">
      <dgm:prSet presAssocID="{C1293C1B-5DC5-4B69-B0C7-962DBDA8CF77}" presName="diagram" presStyleCnt="0">
        <dgm:presLayoutVars>
          <dgm:dir/>
          <dgm:resizeHandles/>
        </dgm:presLayoutVars>
      </dgm:prSet>
      <dgm:spPr/>
    </dgm:pt>
    <dgm:pt modelId="{DEC44BA0-0C48-4AC6-8DB3-3DE10DB7021F}" type="pres">
      <dgm:prSet presAssocID="{078FA0C6-4F18-4BE3-AA8D-4B8312993FF4}" presName="firstNode" presStyleLbl="node1" presStyleIdx="0" presStyleCnt="1">
        <dgm:presLayoutVars>
          <dgm:bulletEnabled val="1"/>
        </dgm:presLayoutVars>
      </dgm:prSet>
      <dgm:spPr/>
    </dgm:pt>
  </dgm:ptLst>
  <dgm:cxnLst>
    <dgm:cxn modelId="{B919922F-9D9D-43CC-90A9-17E86932117A}" type="presOf" srcId="{C1293C1B-5DC5-4B69-B0C7-962DBDA8CF77}" destId="{1262FA3E-B14E-472E-86A1-1CDD397D3C9A}" srcOrd="0" destOrd="0" presId="urn:microsoft.com/office/officeart/2005/8/layout/bProcess2"/>
    <dgm:cxn modelId="{C0874A5B-FA8B-4D4D-AA5E-74BF50A93438}" srcId="{C1293C1B-5DC5-4B69-B0C7-962DBDA8CF77}" destId="{078FA0C6-4F18-4BE3-AA8D-4B8312993FF4}" srcOrd="0" destOrd="0" parTransId="{EB57A8F3-8EB2-4AB3-AC6A-4B16DB80FD73}" sibTransId="{B2CF4DF8-56A0-41FA-A542-024C35215F7B}"/>
    <dgm:cxn modelId="{615008A4-F1AC-4C8E-AC66-4879D846313A}" type="presOf" srcId="{078FA0C6-4F18-4BE3-AA8D-4B8312993FF4}" destId="{DEC44BA0-0C48-4AC6-8DB3-3DE10DB7021F}" srcOrd="0" destOrd="0" presId="urn:microsoft.com/office/officeart/2005/8/layout/bProcess2"/>
    <dgm:cxn modelId="{5804B69C-966A-498E-90AD-693BA64ED9F2}" type="presParOf" srcId="{1262FA3E-B14E-472E-86A1-1CDD397D3C9A}" destId="{DEC44BA0-0C48-4AC6-8DB3-3DE10DB7021F}" srcOrd="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8C1985-45F3-49D7-A74A-A86967DDF4E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560AE87-1ABE-47FB-B751-AAB3BF5B3B3F}">
      <dgm:prSet/>
      <dgm:spPr/>
      <dgm:t>
        <a:bodyPr/>
        <a:lstStyle/>
        <a:p>
          <a:pPr>
            <a:lnSpc>
              <a:spcPct val="100000"/>
            </a:lnSpc>
          </a:pPr>
          <a:r>
            <a:rPr lang="fr-FR" b="1" noProof="0" dirty="0"/>
            <a:t>Objectif principal </a:t>
          </a:r>
          <a:r>
            <a:rPr lang="fr-FR" noProof="0" dirty="0"/>
            <a:t>: Prédire les émissions de CO2 et la consommation totale d'énergie. </a:t>
          </a:r>
        </a:p>
      </dgm:t>
    </dgm:pt>
    <dgm:pt modelId="{9DDDAF9F-EC83-42CA-84A8-554883A0D6C3}" type="parTrans" cxnId="{486640E0-E2FC-4FBA-BE6D-13DC5BAB5062}">
      <dgm:prSet/>
      <dgm:spPr/>
      <dgm:t>
        <a:bodyPr/>
        <a:lstStyle/>
        <a:p>
          <a:endParaRPr lang="en-US"/>
        </a:p>
      </dgm:t>
    </dgm:pt>
    <dgm:pt modelId="{E610725B-C9DE-4C13-ADCD-629DE61C279D}" type="sibTrans" cxnId="{486640E0-E2FC-4FBA-BE6D-13DC5BAB5062}">
      <dgm:prSet/>
      <dgm:spPr/>
      <dgm:t>
        <a:bodyPr/>
        <a:lstStyle/>
        <a:p>
          <a:endParaRPr lang="en-US"/>
        </a:p>
      </dgm:t>
    </dgm:pt>
    <dgm:pt modelId="{8407EFCB-EF45-4BDA-85CF-4EF411AF0D36}">
      <dgm:prSet/>
      <dgm:spPr/>
      <dgm:t>
        <a:bodyPr/>
        <a:lstStyle/>
        <a:p>
          <a:pPr>
            <a:lnSpc>
              <a:spcPct val="100000"/>
            </a:lnSpc>
          </a:pPr>
          <a:r>
            <a:rPr lang="fr-FR" b="1" noProof="0" dirty="0"/>
            <a:t>Utilisation des données existantes </a:t>
          </a:r>
          <a:r>
            <a:rPr lang="fr-FR" noProof="0" dirty="0"/>
            <a:t>: Utiliser les relevés de consommation de 2016 pour prédire les valeurs futures des bâtiments.</a:t>
          </a:r>
        </a:p>
      </dgm:t>
    </dgm:pt>
    <dgm:pt modelId="{F77388BD-03DB-4D96-A696-375F9BCDBAAB}" type="parTrans" cxnId="{54FAC410-F155-4B4B-9C01-39E827ED3D98}">
      <dgm:prSet/>
      <dgm:spPr/>
      <dgm:t>
        <a:bodyPr/>
        <a:lstStyle/>
        <a:p>
          <a:endParaRPr lang="en-US"/>
        </a:p>
      </dgm:t>
    </dgm:pt>
    <dgm:pt modelId="{95874E1F-65EA-408F-960D-CA4F27E5F405}" type="sibTrans" cxnId="{54FAC410-F155-4B4B-9C01-39E827ED3D98}">
      <dgm:prSet/>
      <dgm:spPr/>
      <dgm:t>
        <a:bodyPr/>
        <a:lstStyle/>
        <a:p>
          <a:endParaRPr lang="en-US"/>
        </a:p>
      </dgm:t>
    </dgm:pt>
    <dgm:pt modelId="{714EC9D5-5AD9-4DE1-A40B-E847BEBCB286}">
      <dgm:prSet/>
      <dgm:spPr/>
      <dgm:t>
        <a:bodyPr/>
        <a:lstStyle/>
        <a:p>
          <a:pPr>
            <a:lnSpc>
              <a:spcPct val="100000"/>
            </a:lnSpc>
          </a:pPr>
          <a:r>
            <a:rPr lang="fr-FR" b="1" noProof="0" dirty="0"/>
            <a:t>Analyse exploratoire : </a:t>
          </a:r>
          <a:r>
            <a:rPr lang="fr-FR" noProof="0" dirty="0"/>
            <a:t>Effectuer une analyse exploratoire des données pour mieux comprendre les variables et leur impact sur les prédictions.</a:t>
          </a:r>
        </a:p>
      </dgm:t>
    </dgm:pt>
    <dgm:pt modelId="{238EBC11-116F-4486-A25C-2DC85E29D5BC}" type="parTrans" cxnId="{61B25B72-D195-4431-892B-E3257DCBBBCB}">
      <dgm:prSet/>
      <dgm:spPr/>
      <dgm:t>
        <a:bodyPr/>
        <a:lstStyle/>
        <a:p>
          <a:endParaRPr lang="en-US"/>
        </a:p>
      </dgm:t>
    </dgm:pt>
    <dgm:pt modelId="{BC3338E9-D0EB-4E18-B901-E7794F5C88C4}" type="sibTrans" cxnId="{61B25B72-D195-4431-892B-E3257DCBBBCB}">
      <dgm:prSet/>
      <dgm:spPr/>
      <dgm:t>
        <a:bodyPr/>
        <a:lstStyle/>
        <a:p>
          <a:endParaRPr lang="en-US"/>
        </a:p>
      </dgm:t>
    </dgm:pt>
    <dgm:pt modelId="{E8CA6841-56B9-4AA6-8039-37039CFDD00C}">
      <dgm:prSet/>
      <dgm:spPr/>
      <dgm:t>
        <a:bodyPr/>
        <a:lstStyle/>
        <a:p>
          <a:pPr>
            <a:lnSpc>
              <a:spcPct val="100000"/>
            </a:lnSpc>
          </a:pPr>
          <a:r>
            <a:rPr lang="fr-FR" b="1" noProof="0" dirty="0"/>
            <a:t>Modélisation :</a:t>
          </a:r>
          <a:r>
            <a:rPr lang="fr-FR" noProof="0" dirty="0"/>
            <a:t> Tester différents modèles de prédiction pour répondre à la problématique.</a:t>
          </a:r>
        </a:p>
      </dgm:t>
    </dgm:pt>
    <dgm:pt modelId="{13F3EEC0-8748-4A7F-9E88-2692C0FC6C81}" type="parTrans" cxnId="{E7C3909B-357D-41EB-9D80-019F5CBA74C8}">
      <dgm:prSet/>
      <dgm:spPr/>
      <dgm:t>
        <a:bodyPr/>
        <a:lstStyle/>
        <a:p>
          <a:endParaRPr lang="en-US"/>
        </a:p>
      </dgm:t>
    </dgm:pt>
    <dgm:pt modelId="{EA850AE1-3985-4F41-990A-A2C84B49263B}" type="sibTrans" cxnId="{E7C3909B-357D-41EB-9D80-019F5CBA74C8}">
      <dgm:prSet/>
      <dgm:spPr/>
      <dgm:t>
        <a:bodyPr/>
        <a:lstStyle/>
        <a:p>
          <a:endParaRPr lang="en-US"/>
        </a:p>
      </dgm:t>
    </dgm:pt>
    <dgm:pt modelId="{F72E656B-F835-46C9-9576-DC8945836DA9}">
      <dgm:prSet/>
      <dgm:spPr/>
      <dgm:t>
        <a:bodyPr/>
        <a:lstStyle/>
        <a:p>
          <a:pPr>
            <a:lnSpc>
              <a:spcPct val="100000"/>
            </a:lnSpc>
          </a:pPr>
          <a:r>
            <a:rPr lang="fr-FR" b="1" noProof="0" dirty="0"/>
            <a:t>Optimisation des performances :</a:t>
          </a:r>
          <a:r>
            <a:rPr lang="fr-FR" noProof="0" dirty="0"/>
            <a:t> Appliquer des transformations aux variables (normalisation, passage au log, etc.) et utiliser des techniques de validation croisée pour évaluer les performances des modèles.</a:t>
          </a:r>
        </a:p>
      </dgm:t>
    </dgm:pt>
    <dgm:pt modelId="{94B6DD71-EDBB-49DA-9189-343D7F772C65}" type="parTrans" cxnId="{390D0992-2F96-4D25-9669-B48061E52C29}">
      <dgm:prSet/>
      <dgm:spPr/>
      <dgm:t>
        <a:bodyPr/>
        <a:lstStyle/>
        <a:p>
          <a:endParaRPr lang="en-US"/>
        </a:p>
      </dgm:t>
    </dgm:pt>
    <dgm:pt modelId="{0D06BAE6-4414-44CB-9F88-394D856EE488}" type="sibTrans" cxnId="{390D0992-2F96-4D25-9669-B48061E52C29}">
      <dgm:prSet/>
      <dgm:spPr/>
      <dgm:t>
        <a:bodyPr/>
        <a:lstStyle/>
        <a:p>
          <a:endParaRPr lang="en-US"/>
        </a:p>
      </dgm:t>
    </dgm:pt>
    <dgm:pt modelId="{DE193D5E-6E98-470B-91BC-BAA31BBA7246}">
      <dgm:prSet/>
      <dgm:spPr/>
      <dgm:t>
        <a:bodyPr/>
        <a:lstStyle/>
        <a:p>
          <a:pPr>
            <a:lnSpc>
              <a:spcPct val="100000"/>
            </a:lnSpc>
          </a:pPr>
          <a:r>
            <a:rPr lang="fr-FR" b="1" noProof="0" dirty="0"/>
            <a:t>Évaluation de l'ENERGY STAR Score : </a:t>
          </a:r>
          <a:r>
            <a:rPr lang="fr-FR" noProof="0" dirty="0"/>
            <a:t>Tester l'intérêt de l'intégration de l'ENERGY STAR Score dans la modélisation de la prédiction des émissions et de la consommation d’énergie.</a:t>
          </a:r>
        </a:p>
      </dgm:t>
    </dgm:pt>
    <dgm:pt modelId="{DB860A98-28C0-49DD-AA79-C2185931226D}" type="parTrans" cxnId="{116DF230-3EC6-4C62-8AB4-ECCF215D7192}">
      <dgm:prSet/>
      <dgm:spPr/>
      <dgm:t>
        <a:bodyPr/>
        <a:lstStyle/>
        <a:p>
          <a:endParaRPr lang="en-US"/>
        </a:p>
      </dgm:t>
    </dgm:pt>
    <dgm:pt modelId="{0FA96A05-B64A-447F-9534-2E8B36EBE551}" type="sibTrans" cxnId="{116DF230-3EC6-4C62-8AB4-ECCF215D7192}">
      <dgm:prSet/>
      <dgm:spPr/>
      <dgm:t>
        <a:bodyPr/>
        <a:lstStyle/>
        <a:p>
          <a:endParaRPr lang="en-US"/>
        </a:p>
      </dgm:t>
    </dgm:pt>
    <dgm:pt modelId="{96BA454F-6A77-4531-BC45-50BA58D3F48F}" type="pres">
      <dgm:prSet presAssocID="{D28C1985-45F3-49D7-A74A-A86967DDF4E4}" presName="root" presStyleCnt="0">
        <dgm:presLayoutVars>
          <dgm:dir/>
          <dgm:resizeHandles val="exact"/>
        </dgm:presLayoutVars>
      </dgm:prSet>
      <dgm:spPr/>
    </dgm:pt>
    <dgm:pt modelId="{B5CB00C2-10B8-4B2F-9E8F-6A200B6E8D5D}" type="pres">
      <dgm:prSet presAssocID="{6560AE87-1ABE-47FB-B751-AAB3BF5B3B3F}" presName="compNode" presStyleCnt="0"/>
      <dgm:spPr/>
    </dgm:pt>
    <dgm:pt modelId="{AFA4D90B-9B4C-4D39-95A4-C563ED19FE5E}" type="pres">
      <dgm:prSet presAssocID="{6560AE87-1ABE-47FB-B751-AAB3BF5B3B3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ille"/>
        </a:ext>
      </dgm:extLst>
    </dgm:pt>
    <dgm:pt modelId="{EB17FD69-0BB2-4B93-86A7-A473889CD47F}" type="pres">
      <dgm:prSet presAssocID="{6560AE87-1ABE-47FB-B751-AAB3BF5B3B3F}" presName="spaceRect" presStyleCnt="0"/>
      <dgm:spPr/>
    </dgm:pt>
    <dgm:pt modelId="{9DC71022-7FEE-4061-81BF-6880E614A3A5}" type="pres">
      <dgm:prSet presAssocID="{6560AE87-1ABE-47FB-B751-AAB3BF5B3B3F}" presName="textRect" presStyleLbl="revTx" presStyleIdx="0" presStyleCnt="6">
        <dgm:presLayoutVars>
          <dgm:chMax val="1"/>
          <dgm:chPref val="1"/>
        </dgm:presLayoutVars>
      </dgm:prSet>
      <dgm:spPr/>
    </dgm:pt>
    <dgm:pt modelId="{01AD1F98-06F6-40E3-9079-80E4BB24B8C0}" type="pres">
      <dgm:prSet presAssocID="{E610725B-C9DE-4C13-ADCD-629DE61C279D}" presName="sibTrans" presStyleCnt="0"/>
      <dgm:spPr/>
    </dgm:pt>
    <dgm:pt modelId="{3FA94CAB-F3A6-4F86-81CB-441A9A73B5BA}" type="pres">
      <dgm:prSet presAssocID="{8407EFCB-EF45-4BDA-85CF-4EF411AF0D36}" presName="compNode" presStyleCnt="0"/>
      <dgm:spPr/>
    </dgm:pt>
    <dgm:pt modelId="{EBEE284F-62F2-4EDB-BB87-F080A083D3DB}" type="pres">
      <dgm:prSet presAssocID="{8407EFCB-EF45-4BDA-85CF-4EF411AF0D3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EE94A6EE-DF7E-41D7-8905-BC39AF14AE79}" type="pres">
      <dgm:prSet presAssocID="{8407EFCB-EF45-4BDA-85CF-4EF411AF0D36}" presName="spaceRect" presStyleCnt="0"/>
      <dgm:spPr/>
    </dgm:pt>
    <dgm:pt modelId="{ECEA5BC1-4C2A-48FC-86D4-5ACF21B464E6}" type="pres">
      <dgm:prSet presAssocID="{8407EFCB-EF45-4BDA-85CF-4EF411AF0D36}" presName="textRect" presStyleLbl="revTx" presStyleIdx="1" presStyleCnt="6">
        <dgm:presLayoutVars>
          <dgm:chMax val="1"/>
          <dgm:chPref val="1"/>
        </dgm:presLayoutVars>
      </dgm:prSet>
      <dgm:spPr/>
    </dgm:pt>
    <dgm:pt modelId="{7B23AC3F-D7D0-40E3-B277-145A42CCEFFC}" type="pres">
      <dgm:prSet presAssocID="{95874E1F-65EA-408F-960D-CA4F27E5F405}" presName="sibTrans" presStyleCnt="0"/>
      <dgm:spPr/>
    </dgm:pt>
    <dgm:pt modelId="{5E5E06A0-E094-4671-8196-92332040DD6C}" type="pres">
      <dgm:prSet presAssocID="{714EC9D5-5AD9-4DE1-A40B-E847BEBCB286}" presName="compNode" presStyleCnt="0"/>
      <dgm:spPr/>
    </dgm:pt>
    <dgm:pt modelId="{A48DE26F-47AB-4D6B-9507-0193593472F1}" type="pres">
      <dgm:prSet presAssocID="{714EC9D5-5AD9-4DE1-A40B-E847BEBCB28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ques"/>
        </a:ext>
      </dgm:extLst>
    </dgm:pt>
    <dgm:pt modelId="{F46CD05E-2876-4199-8678-13B46D65A406}" type="pres">
      <dgm:prSet presAssocID="{714EC9D5-5AD9-4DE1-A40B-E847BEBCB286}" presName="spaceRect" presStyleCnt="0"/>
      <dgm:spPr/>
    </dgm:pt>
    <dgm:pt modelId="{A8BB215C-9FCF-401E-8282-F5A892C0EB76}" type="pres">
      <dgm:prSet presAssocID="{714EC9D5-5AD9-4DE1-A40B-E847BEBCB286}" presName="textRect" presStyleLbl="revTx" presStyleIdx="2" presStyleCnt="6">
        <dgm:presLayoutVars>
          <dgm:chMax val="1"/>
          <dgm:chPref val="1"/>
        </dgm:presLayoutVars>
      </dgm:prSet>
      <dgm:spPr/>
    </dgm:pt>
    <dgm:pt modelId="{D892E0D0-5080-4C14-AC73-4A8B05569336}" type="pres">
      <dgm:prSet presAssocID="{BC3338E9-D0EB-4E18-B901-E7794F5C88C4}" presName="sibTrans" presStyleCnt="0"/>
      <dgm:spPr/>
    </dgm:pt>
    <dgm:pt modelId="{8AC617D2-CD31-4EE4-A4A8-5727248AFEFD}" type="pres">
      <dgm:prSet presAssocID="{E8CA6841-56B9-4AA6-8039-37039CFDD00C}" presName="compNode" presStyleCnt="0"/>
      <dgm:spPr/>
    </dgm:pt>
    <dgm:pt modelId="{6BF00FA4-A012-46DE-A38C-37D8C28E3858}" type="pres">
      <dgm:prSet presAssocID="{E8CA6841-56B9-4AA6-8039-37039CFDD00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che"/>
        </a:ext>
      </dgm:extLst>
    </dgm:pt>
    <dgm:pt modelId="{C85E2607-682B-4115-A35F-0B96C0023DDB}" type="pres">
      <dgm:prSet presAssocID="{E8CA6841-56B9-4AA6-8039-37039CFDD00C}" presName="spaceRect" presStyleCnt="0"/>
      <dgm:spPr/>
    </dgm:pt>
    <dgm:pt modelId="{C70F4F9D-DD33-47C1-A2DB-D01881B43AFE}" type="pres">
      <dgm:prSet presAssocID="{E8CA6841-56B9-4AA6-8039-37039CFDD00C}" presName="textRect" presStyleLbl="revTx" presStyleIdx="3" presStyleCnt="6">
        <dgm:presLayoutVars>
          <dgm:chMax val="1"/>
          <dgm:chPref val="1"/>
        </dgm:presLayoutVars>
      </dgm:prSet>
      <dgm:spPr/>
    </dgm:pt>
    <dgm:pt modelId="{A59DB626-9B39-4B7F-A69F-AB21F3FFBB31}" type="pres">
      <dgm:prSet presAssocID="{EA850AE1-3985-4F41-990A-A2C84B49263B}" presName="sibTrans" presStyleCnt="0"/>
      <dgm:spPr/>
    </dgm:pt>
    <dgm:pt modelId="{ACB6E954-4313-40F5-A85F-66B4D499CBD1}" type="pres">
      <dgm:prSet presAssocID="{F72E656B-F835-46C9-9576-DC8945836DA9}" presName="compNode" presStyleCnt="0"/>
      <dgm:spPr/>
    </dgm:pt>
    <dgm:pt modelId="{76C19EB9-22C5-4AD0-8139-FAD8EFFEBBF2}" type="pres">
      <dgm:prSet presAssocID="{F72E656B-F835-46C9-9576-DC8945836DA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ument"/>
        </a:ext>
      </dgm:extLst>
    </dgm:pt>
    <dgm:pt modelId="{93D3D831-7B84-4286-892E-9402B0430DAE}" type="pres">
      <dgm:prSet presAssocID="{F72E656B-F835-46C9-9576-DC8945836DA9}" presName="spaceRect" presStyleCnt="0"/>
      <dgm:spPr/>
    </dgm:pt>
    <dgm:pt modelId="{F99DAD51-AADD-4F34-B5DC-1A718084D4C2}" type="pres">
      <dgm:prSet presAssocID="{F72E656B-F835-46C9-9576-DC8945836DA9}" presName="textRect" presStyleLbl="revTx" presStyleIdx="4" presStyleCnt="6">
        <dgm:presLayoutVars>
          <dgm:chMax val="1"/>
          <dgm:chPref val="1"/>
        </dgm:presLayoutVars>
      </dgm:prSet>
      <dgm:spPr/>
    </dgm:pt>
    <dgm:pt modelId="{64367549-1E8E-4FF3-ADCB-3E5864A56D90}" type="pres">
      <dgm:prSet presAssocID="{0D06BAE6-4414-44CB-9F88-394D856EE488}" presName="sibTrans" presStyleCnt="0"/>
      <dgm:spPr/>
    </dgm:pt>
    <dgm:pt modelId="{38CC121D-0FCB-45E0-842A-F0F2E9A90DD9}" type="pres">
      <dgm:prSet presAssocID="{DE193D5E-6E98-470B-91BC-BAA31BBA7246}" presName="compNode" presStyleCnt="0"/>
      <dgm:spPr/>
    </dgm:pt>
    <dgm:pt modelId="{FB068108-9988-422C-8B50-60A90F1EC2EA}" type="pres">
      <dgm:prSet presAssocID="{DE193D5E-6E98-470B-91BC-BAA31BBA724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Étoile"/>
        </a:ext>
      </dgm:extLst>
    </dgm:pt>
    <dgm:pt modelId="{9DAA4435-3231-438B-BD55-24706D44D7CD}" type="pres">
      <dgm:prSet presAssocID="{DE193D5E-6E98-470B-91BC-BAA31BBA7246}" presName="spaceRect" presStyleCnt="0"/>
      <dgm:spPr/>
    </dgm:pt>
    <dgm:pt modelId="{E9D8C7A4-F694-4EAB-8789-2BF6AEEAA249}" type="pres">
      <dgm:prSet presAssocID="{DE193D5E-6E98-470B-91BC-BAA31BBA7246}" presName="textRect" presStyleLbl="revTx" presStyleIdx="5" presStyleCnt="6">
        <dgm:presLayoutVars>
          <dgm:chMax val="1"/>
          <dgm:chPref val="1"/>
        </dgm:presLayoutVars>
      </dgm:prSet>
      <dgm:spPr/>
    </dgm:pt>
  </dgm:ptLst>
  <dgm:cxnLst>
    <dgm:cxn modelId="{54FAC410-F155-4B4B-9C01-39E827ED3D98}" srcId="{D28C1985-45F3-49D7-A74A-A86967DDF4E4}" destId="{8407EFCB-EF45-4BDA-85CF-4EF411AF0D36}" srcOrd="1" destOrd="0" parTransId="{F77388BD-03DB-4D96-A696-375F9BCDBAAB}" sibTransId="{95874E1F-65EA-408F-960D-CA4F27E5F405}"/>
    <dgm:cxn modelId="{116DF230-3EC6-4C62-8AB4-ECCF215D7192}" srcId="{D28C1985-45F3-49D7-A74A-A86967DDF4E4}" destId="{DE193D5E-6E98-470B-91BC-BAA31BBA7246}" srcOrd="5" destOrd="0" parTransId="{DB860A98-28C0-49DD-AA79-C2185931226D}" sibTransId="{0FA96A05-B64A-447F-9534-2E8B36EBE551}"/>
    <dgm:cxn modelId="{4768A142-8CA9-4150-B73A-2DD4CEFE1817}" type="presOf" srcId="{E8CA6841-56B9-4AA6-8039-37039CFDD00C}" destId="{C70F4F9D-DD33-47C1-A2DB-D01881B43AFE}" srcOrd="0" destOrd="0" presId="urn:microsoft.com/office/officeart/2018/2/layout/IconLabelList"/>
    <dgm:cxn modelId="{5EEFA268-6859-467B-BE7A-E4B47C6434BE}" type="presOf" srcId="{8407EFCB-EF45-4BDA-85CF-4EF411AF0D36}" destId="{ECEA5BC1-4C2A-48FC-86D4-5ACF21B464E6}" srcOrd="0" destOrd="0" presId="urn:microsoft.com/office/officeart/2018/2/layout/IconLabelList"/>
    <dgm:cxn modelId="{61B25B72-D195-4431-892B-E3257DCBBBCB}" srcId="{D28C1985-45F3-49D7-A74A-A86967DDF4E4}" destId="{714EC9D5-5AD9-4DE1-A40B-E847BEBCB286}" srcOrd="2" destOrd="0" parTransId="{238EBC11-116F-4486-A25C-2DC85E29D5BC}" sibTransId="{BC3338E9-D0EB-4E18-B901-E7794F5C88C4}"/>
    <dgm:cxn modelId="{5C0B4689-778B-4503-A05A-5278A317F15B}" type="presOf" srcId="{D28C1985-45F3-49D7-A74A-A86967DDF4E4}" destId="{96BA454F-6A77-4531-BC45-50BA58D3F48F}" srcOrd="0" destOrd="0" presId="urn:microsoft.com/office/officeart/2018/2/layout/IconLabelList"/>
    <dgm:cxn modelId="{DDA82F8D-144F-4867-BF84-794743AFC73B}" type="presOf" srcId="{F72E656B-F835-46C9-9576-DC8945836DA9}" destId="{F99DAD51-AADD-4F34-B5DC-1A718084D4C2}" srcOrd="0" destOrd="0" presId="urn:microsoft.com/office/officeart/2018/2/layout/IconLabelList"/>
    <dgm:cxn modelId="{390D0992-2F96-4D25-9669-B48061E52C29}" srcId="{D28C1985-45F3-49D7-A74A-A86967DDF4E4}" destId="{F72E656B-F835-46C9-9576-DC8945836DA9}" srcOrd="4" destOrd="0" parTransId="{94B6DD71-EDBB-49DA-9189-343D7F772C65}" sibTransId="{0D06BAE6-4414-44CB-9F88-394D856EE488}"/>
    <dgm:cxn modelId="{E7C3909B-357D-41EB-9D80-019F5CBA74C8}" srcId="{D28C1985-45F3-49D7-A74A-A86967DDF4E4}" destId="{E8CA6841-56B9-4AA6-8039-37039CFDD00C}" srcOrd="3" destOrd="0" parTransId="{13F3EEC0-8748-4A7F-9E88-2692C0FC6C81}" sibTransId="{EA850AE1-3985-4F41-990A-A2C84B49263B}"/>
    <dgm:cxn modelId="{283720AD-51C5-41C3-AC9B-E874FF15D891}" type="presOf" srcId="{6560AE87-1ABE-47FB-B751-AAB3BF5B3B3F}" destId="{9DC71022-7FEE-4061-81BF-6880E614A3A5}" srcOrd="0" destOrd="0" presId="urn:microsoft.com/office/officeart/2018/2/layout/IconLabelList"/>
    <dgm:cxn modelId="{F7A8BFD5-B4D0-4CF1-A5F1-23DCA7540DB3}" type="presOf" srcId="{714EC9D5-5AD9-4DE1-A40B-E847BEBCB286}" destId="{A8BB215C-9FCF-401E-8282-F5A892C0EB76}" srcOrd="0" destOrd="0" presId="urn:microsoft.com/office/officeart/2018/2/layout/IconLabelList"/>
    <dgm:cxn modelId="{486640E0-E2FC-4FBA-BE6D-13DC5BAB5062}" srcId="{D28C1985-45F3-49D7-A74A-A86967DDF4E4}" destId="{6560AE87-1ABE-47FB-B751-AAB3BF5B3B3F}" srcOrd="0" destOrd="0" parTransId="{9DDDAF9F-EC83-42CA-84A8-554883A0D6C3}" sibTransId="{E610725B-C9DE-4C13-ADCD-629DE61C279D}"/>
    <dgm:cxn modelId="{5E14AFE0-449E-4CAD-9A04-411B6CDC4CDC}" type="presOf" srcId="{DE193D5E-6E98-470B-91BC-BAA31BBA7246}" destId="{E9D8C7A4-F694-4EAB-8789-2BF6AEEAA249}" srcOrd="0" destOrd="0" presId="urn:microsoft.com/office/officeart/2018/2/layout/IconLabelList"/>
    <dgm:cxn modelId="{32296E4E-DA52-40F0-8AC9-43B2C17DCC7D}" type="presParOf" srcId="{96BA454F-6A77-4531-BC45-50BA58D3F48F}" destId="{B5CB00C2-10B8-4B2F-9E8F-6A200B6E8D5D}" srcOrd="0" destOrd="0" presId="urn:microsoft.com/office/officeart/2018/2/layout/IconLabelList"/>
    <dgm:cxn modelId="{7535233C-7731-4CB1-9038-04C0A8702124}" type="presParOf" srcId="{B5CB00C2-10B8-4B2F-9E8F-6A200B6E8D5D}" destId="{AFA4D90B-9B4C-4D39-95A4-C563ED19FE5E}" srcOrd="0" destOrd="0" presId="urn:microsoft.com/office/officeart/2018/2/layout/IconLabelList"/>
    <dgm:cxn modelId="{D520E87F-22BD-44D9-BB07-BB9F18F7D9BD}" type="presParOf" srcId="{B5CB00C2-10B8-4B2F-9E8F-6A200B6E8D5D}" destId="{EB17FD69-0BB2-4B93-86A7-A473889CD47F}" srcOrd="1" destOrd="0" presId="urn:microsoft.com/office/officeart/2018/2/layout/IconLabelList"/>
    <dgm:cxn modelId="{7BE1A666-BA59-43C0-8042-4488FA0BD9FD}" type="presParOf" srcId="{B5CB00C2-10B8-4B2F-9E8F-6A200B6E8D5D}" destId="{9DC71022-7FEE-4061-81BF-6880E614A3A5}" srcOrd="2" destOrd="0" presId="urn:microsoft.com/office/officeart/2018/2/layout/IconLabelList"/>
    <dgm:cxn modelId="{40139D56-5135-44A7-BD76-A0B6F1180792}" type="presParOf" srcId="{96BA454F-6A77-4531-BC45-50BA58D3F48F}" destId="{01AD1F98-06F6-40E3-9079-80E4BB24B8C0}" srcOrd="1" destOrd="0" presId="urn:microsoft.com/office/officeart/2018/2/layout/IconLabelList"/>
    <dgm:cxn modelId="{B2181CE9-DB00-4829-B2BE-CEC42F274145}" type="presParOf" srcId="{96BA454F-6A77-4531-BC45-50BA58D3F48F}" destId="{3FA94CAB-F3A6-4F86-81CB-441A9A73B5BA}" srcOrd="2" destOrd="0" presId="urn:microsoft.com/office/officeart/2018/2/layout/IconLabelList"/>
    <dgm:cxn modelId="{1DDF87AD-7BED-4E06-BCB5-2AFF664B0847}" type="presParOf" srcId="{3FA94CAB-F3A6-4F86-81CB-441A9A73B5BA}" destId="{EBEE284F-62F2-4EDB-BB87-F080A083D3DB}" srcOrd="0" destOrd="0" presId="urn:microsoft.com/office/officeart/2018/2/layout/IconLabelList"/>
    <dgm:cxn modelId="{8718E63E-EE50-4CC5-B111-946FF425F313}" type="presParOf" srcId="{3FA94CAB-F3A6-4F86-81CB-441A9A73B5BA}" destId="{EE94A6EE-DF7E-41D7-8905-BC39AF14AE79}" srcOrd="1" destOrd="0" presId="urn:microsoft.com/office/officeart/2018/2/layout/IconLabelList"/>
    <dgm:cxn modelId="{A6C1A27B-6B38-4203-9AF5-9502F7850625}" type="presParOf" srcId="{3FA94CAB-F3A6-4F86-81CB-441A9A73B5BA}" destId="{ECEA5BC1-4C2A-48FC-86D4-5ACF21B464E6}" srcOrd="2" destOrd="0" presId="urn:microsoft.com/office/officeart/2018/2/layout/IconLabelList"/>
    <dgm:cxn modelId="{18A890F3-F0EC-4BD8-A2AB-5DDDD7F9823C}" type="presParOf" srcId="{96BA454F-6A77-4531-BC45-50BA58D3F48F}" destId="{7B23AC3F-D7D0-40E3-B277-145A42CCEFFC}" srcOrd="3" destOrd="0" presId="urn:microsoft.com/office/officeart/2018/2/layout/IconLabelList"/>
    <dgm:cxn modelId="{D8923262-CD4D-4485-91C3-EC836B1B9DFE}" type="presParOf" srcId="{96BA454F-6A77-4531-BC45-50BA58D3F48F}" destId="{5E5E06A0-E094-4671-8196-92332040DD6C}" srcOrd="4" destOrd="0" presId="urn:microsoft.com/office/officeart/2018/2/layout/IconLabelList"/>
    <dgm:cxn modelId="{85597839-A8BD-4607-A689-01A78EAE41B2}" type="presParOf" srcId="{5E5E06A0-E094-4671-8196-92332040DD6C}" destId="{A48DE26F-47AB-4D6B-9507-0193593472F1}" srcOrd="0" destOrd="0" presId="urn:microsoft.com/office/officeart/2018/2/layout/IconLabelList"/>
    <dgm:cxn modelId="{58FC0FDC-D440-4C6C-B265-A23C375D77E5}" type="presParOf" srcId="{5E5E06A0-E094-4671-8196-92332040DD6C}" destId="{F46CD05E-2876-4199-8678-13B46D65A406}" srcOrd="1" destOrd="0" presId="urn:microsoft.com/office/officeart/2018/2/layout/IconLabelList"/>
    <dgm:cxn modelId="{5F5274B6-71B7-4E9C-B451-FBFDF9FFE670}" type="presParOf" srcId="{5E5E06A0-E094-4671-8196-92332040DD6C}" destId="{A8BB215C-9FCF-401E-8282-F5A892C0EB76}" srcOrd="2" destOrd="0" presId="urn:microsoft.com/office/officeart/2018/2/layout/IconLabelList"/>
    <dgm:cxn modelId="{0652918D-B16F-424F-87E2-04256504FAB0}" type="presParOf" srcId="{96BA454F-6A77-4531-BC45-50BA58D3F48F}" destId="{D892E0D0-5080-4C14-AC73-4A8B05569336}" srcOrd="5" destOrd="0" presId="urn:microsoft.com/office/officeart/2018/2/layout/IconLabelList"/>
    <dgm:cxn modelId="{CACF41EE-8169-4013-B80E-ADFA05BBC570}" type="presParOf" srcId="{96BA454F-6A77-4531-BC45-50BA58D3F48F}" destId="{8AC617D2-CD31-4EE4-A4A8-5727248AFEFD}" srcOrd="6" destOrd="0" presId="urn:microsoft.com/office/officeart/2018/2/layout/IconLabelList"/>
    <dgm:cxn modelId="{8F14D477-2837-4ADC-A0AD-88ECC6DE0A7A}" type="presParOf" srcId="{8AC617D2-CD31-4EE4-A4A8-5727248AFEFD}" destId="{6BF00FA4-A012-46DE-A38C-37D8C28E3858}" srcOrd="0" destOrd="0" presId="urn:microsoft.com/office/officeart/2018/2/layout/IconLabelList"/>
    <dgm:cxn modelId="{C11FD0F3-0815-4DA1-856F-F0E7DA04F18A}" type="presParOf" srcId="{8AC617D2-CD31-4EE4-A4A8-5727248AFEFD}" destId="{C85E2607-682B-4115-A35F-0B96C0023DDB}" srcOrd="1" destOrd="0" presId="urn:microsoft.com/office/officeart/2018/2/layout/IconLabelList"/>
    <dgm:cxn modelId="{727C3593-3FA5-43ED-8801-B3CF4B153B3E}" type="presParOf" srcId="{8AC617D2-CD31-4EE4-A4A8-5727248AFEFD}" destId="{C70F4F9D-DD33-47C1-A2DB-D01881B43AFE}" srcOrd="2" destOrd="0" presId="urn:microsoft.com/office/officeart/2018/2/layout/IconLabelList"/>
    <dgm:cxn modelId="{C0CFAB13-9ED3-4F1F-99F4-EC13B4A5033C}" type="presParOf" srcId="{96BA454F-6A77-4531-BC45-50BA58D3F48F}" destId="{A59DB626-9B39-4B7F-A69F-AB21F3FFBB31}" srcOrd="7" destOrd="0" presId="urn:microsoft.com/office/officeart/2018/2/layout/IconLabelList"/>
    <dgm:cxn modelId="{089DC7AF-2E10-4D3F-BA23-8A93FBB3730E}" type="presParOf" srcId="{96BA454F-6A77-4531-BC45-50BA58D3F48F}" destId="{ACB6E954-4313-40F5-A85F-66B4D499CBD1}" srcOrd="8" destOrd="0" presId="urn:microsoft.com/office/officeart/2018/2/layout/IconLabelList"/>
    <dgm:cxn modelId="{45149876-EAAF-4A29-B60E-F3DD5ECD3A4B}" type="presParOf" srcId="{ACB6E954-4313-40F5-A85F-66B4D499CBD1}" destId="{76C19EB9-22C5-4AD0-8139-FAD8EFFEBBF2}" srcOrd="0" destOrd="0" presId="urn:microsoft.com/office/officeart/2018/2/layout/IconLabelList"/>
    <dgm:cxn modelId="{52F0BCEB-8BCC-4B54-A9A7-E39AAB3238BF}" type="presParOf" srcId="{ACB6E954-4313-40F5-A85F-66B4D499CBD1}" destId="{93D3D831-7B84-4286-892E-9402B0430DAE}" srcOrd="1" destOrd="0" presId="urn:microsoft.com/office/officeart/2018/2/layout/IconLabelList"/>
    <dgm:cxn modelId="{6A7E9493-CA64-4FBF-8B6D-A3450FA81618}" type="presParOf" srcId="{ACB6E954-4313-40F5-A85F-66B4D499CBD1}" destId="{F99DAD51-AADD-4F34-B5DC-1A718084D4C2}" srcOrd="2" destOrd="0" presId="urn:microsoft.com/office/officeart/2018/2/layout/IconLabelList"/>
    <dgm:cxn modelId="{2E643706-8187-4B83-8B6A-8A1507178D2C}" type="presParOf" srcId="{96BA454F-6A77-4531-BC45-50BA58D3F48F}" destId="{64367549-1E8E-4FF3-ADCB-3E5864A56D90}" srcOrd="9" destOrd="0" presId="urn:microsoft.com/office/officeart/2018/2/layout/IconLabelList"/>
    <dgm:cxn modelId="{8E114902-D150-47F5-8FF7-8E16E5BED5D2}" type="presParOf" srcId="{96BA454F-6A77-4531-BC45-50BA58D3F48F}" destId="{38CC121D-0FCB-45E0-842A-F0F2E9A90DD9}" srcOrd="10" destOrd="0" presId="urn:microsoft.com/office/officeart/2018/2/layout/IconLabelList"/>
    <dgm:cxn modelId="{3BB37561-A1D0-46AF-A406-0806BA42EB05}" type="presParOf" srcId="{38CC121D-0FCB-45E0-842A-F0F2E9A90DD9}" destId="{FB068108-9988-422C-8B50-60A90F1EC2EA}" srcOrd="0" destOrd="0" presId="urn:microsoft.com/office/officeart/2018/2/layout/IconLabelList"/>
    <dgm:cxn modelId="{5CB0B90E-17B3-4DFA-9765-752DD48F18ED}" type="presParOf" srcId="{38CC121D-0FCB-45E0-842A-F0F2E9A90DD9}" destId="{9DAA4435-3231-438B-BD55-24706D44D7CD}" srcOrd="1" destOrd="0" presId="urn:microsoft.com/office/officeart/2018/2/layout/IconLabelList"/>
    <dgm:cxn modelId="{380993BF-8407-466B-A825-E6F494E90324}" type="presParOf" srcId="{38CC121D-0FCB-45E0-842A-F0F2E9A90DD9}" destId="{E9D8C7A4-F694-4EAB-8789-2BF6AEEAA24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1293C1B-5DC5-4B69-B0C7-962DBDA8CF77}"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US"/>
        </a:p>
      </dgm:t>
    </dgm:pt>
    <dgm:pt modelId="{87137AEB-6C38-4C37-AD3E-0AB15DA73FC1}">
      <dgm:prSet custT="1"/>
      <dgm:spPr/>
      <dgm:t>
        <a:bodyPr/>
        <a:lstStyle/>
        <a:p>
          <a:r>
            <a:rPr lang="fr-FR" sz="2000" dirty="0"/>
            <a:t>Machine Learning </a:t>
          </a:r>
          <a:endParaRPr lang="en-US" sz="2000" dirty="0"/>
        </a:p>
      </dgm:t>
    </dgm:pt>
    <dgm:pt modelId="{A51FABD0-E2A6-4FF6-A56E-157B8AEBCBFD}" type="parTrans" cxnId="{D1BCC52C-C231-40C2-89B6-B11B91DA903A}">
      <dgm:prSet/>
      <dgm:spPr/>
      <dgm:t>
        <a:bodyPr/>
        <a:lstStyle/>
        <a:p>
          <a:endParaRPr lang="en-US"/>
        </a:p>
      </dgm:t>
    </dgm:pt>
    <dgm:pt modelId="{161FFF73-4BA5-4845-9D71-E9909B4C6C62}" type="sibTrans" cxnId="{D1BCC52C-C231-40C2-89B6-B11B91DA903A}">
      <dgm:prSet/>
      <dgm:spPr/>
      <dgm:t>
        <a:bodyPr/>
        <a:lstStyle/>
        <a:p>
          <a:endParaRPr lang="en-US"/>
        </a:p>
      </dgm:t>
    </dgm:pt>
    <dgm:pt modelId="{7F1398C9-0DBA-48FD-AE4A-91634FC210BB}">
      <dgm:prSet custT="1"/>
      <dgm:spPr/>
      <dgm:t>
        <a:bodyPr/>
        <a:lstStyle/>
        <a:p>
          <a:r>
            <a:rPr lang="fr-FR" sz="1400" dirty="0"/>
            <a:t>Résultats</a:t>
          </a:r>
          <a:r>
            <a:rPr lang="fr-FR" sz="1000" dirty="0"/>
            <a:t> </a:t>
          </a:r>
        </a:p>
      </dgm:t>
    </dgm:pt>
    <dgm:pt modelId="{B6FCDEA1-459D-468F-8208-8CD38E468D47}" type="parTrans" cxnId="{A3F00BFA-C09F-4F98-8BC7-BF2C8A3DB79C}">
      <dgm:prSet/>
      <dgm:spPr/>
      <dgm:t>
        <a:bodyPr/>
        <a:lstStyle/>
        <a:p>
          <a:endParaRPr lang="fr-FR"/>
        </a:p>
      </dgm:t>
    </dgm:pt>
    <dgm:pt modelId="{3E39850A-EAB6-4BDD-A9E4-DE4EC45FE6FB}" type="sibTrans" cxnId="{A3F00BFA-C09F-4F98-8BC7-BF2C8A3DB79C}">
      <dgm:prSet/>
      <dgm:spPr/>
      <dgm:t>
        <a:bodyPr/>
        <a:lstStyle/>
        <a:p>
          <a:endParaRPr lang="fr-FR"/>
        </a:p>
      </dgm:t>
    </dgm:pt>
    <dgm:pt modelId="{BBA20469-3108-49BD-9D51-1CD3D04D1B51}">
      <dgm:prSet/>
      <dgm:spPr/>
      <dgm:t>
        <a:bodyPr/>
        <a:lstStyle/>
        <a:p>
          <a:r>
            <a:rPr lang="fr-FR" dirty="0"/>
            <a:t>Avec la variable ENERGYSTARSCORE</a:t>
          </a:r>
        </a:p>
      </dgm:t>
    </dgm:pt>
    <dgm:pt modelId="{EB72F9D7-1F94-45BB-8DE1-144A55537088}" type="parTrans" cxnId="{F62E9138-44BD-4C93-B2C0-9180998EF28A}">
      <dgm:prSet/>
      <dgm:spPr/>
      <dgm:t>
        <a:bodyPr/>
        <a:lstStyle/>
        <a:p>
          <a:endParaRPr lang="fr-FR"/>
        </a:p>
      </dgm:t>
    </dgm:pt>
    <dgm:pt modelId="{1F565D47-4F30-4FD9-923B-E90463738C7F}" type="sibTrans" cxnId="{F62E9138-44BD-4C93-B2C0-9180998EF28A}">
      <dgm:prSet/>
      <dgm:spPr/>
      <dgm:t>
        <a:bodyPr/>
        <a:lstStyle/>
        <a:p>
          <a:endParaRPr lang="fr-FR"/>
        </a:p>
      </dgm:t>
    </dgm:pt>
    <dgm:pt modelId="{1262FA3E-B14E-472E-86A1-1CDD397D3C9A}" type="pres">
      <dgm:prSet presAssocID="{C1293C1B-5DC5-4B69-B0C7-962DBDA8CF77}" presName="diagram" presStyleCnt="0">
        <dgm:presLayoutVars>
          <dgm:dir/>
          <dgm:resizeHandles/>
        </dgm:presLayoutVars>
      </dgm:prSet>
      <dgm:spPr/>
    </dgm:pt>
    <dgm:pt modelId="{B5CD6E57-596D-41C7-8DA6-0E6DEDC0B2FE}" type="pres">
      <dgm:prSet presAssocID="{87137AEB-6C38-4C37-AD3E-0AB15DA73FC1}" presName="firstNode" presStyleLbl="node1" presStyleIdx="0" presStyleCnt="3" custLinFactNeighborX="-304" custLinFactNeighborY="-40478">
        <dgm:presLayoutVars>
          <dgm:bulletEnabled val="1"/>
        </dgm:presLayoutVars>
      </dgm:prSet>
      <dgm:spPr/>
    </dgm:pt>
    <dgm:pt modelId="{0FFA364F-1471-44E8-8662-44803F06055E}" type="pres">
      <dgm:prSet presAssocID="{161FFF73-4BA5-4845-9D71-E9909B4C6C62}" presName="sibTrans" presStyleLbl="sibTrans2D1" presStyleIdx="0" presStyleCnt="2"/>
      <dgm:spPr/>
    </dgm:pt>
    <dgm:pt modelId="{B744CAFD-571C-4ED1-85E7-EFAD00D71E38}" type="pres">
      <dgm:prSet presAssocID="{7F1398C9-0DBA-48FD-AE4A-91634FC210BB}" presName="middleNode" presStyleCnt="0"/>
      <dgm:spPr/>
    </dgm:pt>
    <dgm:pt modelId="{9E6BCD23-12BD-4785-BB6B-3786A9A7B115}" type="pres">
      <dgm:prSet presAssocID="{7F1398C9-0DBA-48FD-AE4A-91634FC210BB}" presName="padding" presStyleLbl="node1" presStyleIdx="0" presStyleCnt="3"/>
      <dgm:spPr/>
    </dgm:pt>
    <dgm:pt modelId="{68D1C200-867B-4515-96F5-C13F08A696D8}" type="pres">
      <dgm:prSet presAssocID="{7F1398C9-0DBA-48FD-AE4A-91634FC210BB}" presName="shape" presStyleLbl="node1" presStyleIdx="1" presStyleCnt="3">
        <dgm:presLayoutVars>
          <dgm:bulletEnabled val="1"/>
        </dgm:presLayoutVars>
      </dgm:prSet>
      <dgm:spPr/>
    </dgm:pt>
    <dgm:pt modelId="{1BEC90B6-F9E7-4B41-91C0-1BFFA9507347}" type="pres">
      <dgm:prSet presAssocID="{3E39850A-EAB6-4BDD-A9E4-DE4EC45FE6FB}" presName="sibTrans" presStyleLbl="sibTrans2D1" presStyleIdx="1" presStyleCnt="2"/>
      <dgm:spPr/>
    </dgm:pt>
    <dgm:pt modelId="{66383421-9832-413E-BD01-A02666630DCF}" type="pres">
      <dgm:prSet presAssocID="{BBA20469-3108-49BD-9D51-1CD3D04D1B51}" presName="lastNode" presStyleLbl="node1" presStyleIdx="2" presStyleCnt="3">
        <dgm:presLayoutVars>
          <dgm:bulletEnabled val="1"/>
        </dgm:presLayoutVars>
      </dgm:prSet>
      <dgm:spPr/>
    </dgm:pt>
  </dgm:ptLst>
  <dgm:cxnLst>
    <dgm:cxn modelId="{D1BCC52C-C231-40C2-89B6-B11B91DA903A}" srcId="{C1293C1B-5DC5-4B69-B0C7-962DBDA8CF77}" destId="{87137AEB-6C38-4C37-AD3E-0AB15DA73FC1}" srcOrd="0" destOrd="0" parTransId="{A51FABD0-E2A6-4FF6-A56E-157B8AEBCBFD}" sibTransId="{161FFF73-4BA5-4845-9D71-E9909B4C6C62}"/>
    <dgm:cxn modelId="{B919922F-9D9D-43CC-90A9-17E86932117A}" type="presOf" srcId="{C1293C1B-5DC5-4B69-B0C7-962DBDA8CF77}" destId="{1262FA3E-B14E-472E-86A1-1CDD397D3C9A}" srcOrd="0" destOrd="0" presId="urn:microsoft.com/office/officeart/2005/8/layout/bProcess2"/>
    <dgm:cxn modelId="{F62E9138-44BD-4C93-B2C0-9180998EF28A}" srcId="{C1293C1B-5DC5-4B69-B0C7-962DBDA8CF77}" destId="{BBA20469-3108-49BD-9D51-1CD3D04D1B51}" srcOrd="2" destOrd="0" parTransId="{EB72F9D7-1F94-45BB-8DE1-144A55537088}" sibTransId="{1F565D47-4F30-4FD9-923B-E90463738C7F}"/>
    <dgm:cxn modelId="{70C1A782-9021-4E8E-9578-0EE422EE4043}" type="presOf" srcId="{3E39850A-EAB6-4BDD-A9E4-DE4EC45FE6FB}" destId="{1BEC90B6-F9E7-4B41-91C0-1BFFA9507347}" srcOrd="0" destOrd="0" presId="urn:microsoft.com/office/officeart/2005/8/layout/bProcess2"/>
    <dgm:cxn modelId="{79F0F8C4-DB7E-41B7-9D14-BA5741AC2FC9}" type="presOf" srcId="{7F1398C9-0DBA-48FD-AE4A-91634FC210BB}" destId="{68D1C200-867B-4515-96F5-C13F08A696D8}" srcOrd="0" destOrd="0" presId="urn:microsoft.com/office/officeart/2005/8/layout/bProcess2"/>
    <dgm:cxn modelId="{8F3D90F5-2959-4687-B07D-C3B18B675932}" type="presOf" srcId="{87137AEB-6C38-4C37-AD3E-0AB15DA73FC1}" destId="{B5CD6E57-596D-41C7-8DA6-0E6DEDC0B2FE}" srcOrd="0" destOrd="0" presId="urn:microsoft.com/office/officeart/2005/8/layout/bProcess2"/>
    <dgm:cxn modelId="{D550E0F6-94E0-4038-B58E-B929BEB88528}" type="presOf" srcId="{161FFF73-4BA5-4845-9D71-E9909B4C6C62}" destId="{0FFA364F-1471-44E8-8662-44803F06055E}" srcOrd="0" destOrd="0" presId="urn:microsoft.com/office/officeart/2005/8/layout/bProcess2"/>
    <dgm:cxn modelId="{A3F00BFA-C09F-4F98-8BC7-BF2C8A3DB79C}" srcId="{C1293C1B-5DC5-4B69-B0C7-962DBDA8CF77}" destId="{7F1398C9-0DBA-48FD-AE4A-91634FC210BB}" srcOrd="1" destOrd="0" parTransId="{B6FCDEA1-459D-468F-8208-8CD38E468D47}" sibTransId="{3E39850A-EAB6-4BDD-A9E4-DE4EC45FE6FB}"/>
    <dgm:cxn modelId="{1B7283FB-31C1-4D99-A488-EB9EA3ED1BB8}" type="presOf" srcId="{BBA20469-3108-49BD-9D51-1CD3D04D1B51}" destId="{66383421-9832-413E-BD01-A02666630DCF}" srcOrd="0" destOrd="0" presId="urn:microsoft.com/office/officeart/2005/8/layout/bProcess2"/>
    <dgm:cxn modelId="{7348BED4-9C2C-48DC-A835-2606063E9AD4}" type="presParOf" srcId="{1262FA3E-B14E-472E-86A1-1CDD397D3C9A}" destId="{B5CD6E57-596D-41C7-8DA6-0E6DEDC0B2FE}" srcOrd="0" destOrd="0" presId="urn:microsoft.com/office/officeart/2005/8/layout/bProcess2"/>
    <dgm:cxn modelId="{9C27BD0C-C595-4E46-80FB-9450A3510657}" type="presParOf" srcId="{1262FA3E-B14E-472E-86A1-1CDD397D3C9A}" destId="{0FFA364F-1471-44E8-8662-44803F06055E}" srcOrd="1" destOrd="0" presId="urn:microsoft.com/office/officeart/2005/8/layout/bProcess2"/>
    <dgm:cxn modelId="{59043DAE-9F55-4614-B348-EE44EFEB4C6C}" type="presParOf" srcId="{1262FA3E-B14E-472E-86A1-1CDD397D3C9A}" destId="{B744CAFD-571C-4ED1-85E7-EFAD00D71E38}" srcOrd="2" destOrd="0" presId="urn:microsoft.com/office/officeart/2005/8/layout/bProcess2"/>
    <dgm:cxn modelId="{AEF60206-A62C-4FC1-B881-796138936F48}" type="presParOf" srcId="{B744CAFD-571C-4ED1-85E7-EFAD00D71E38}" destId="{9E6BCD23-12BD-4785-BB6B-3786A9A7B115}" srcOrd="0" destOrd="0" presId="urn:microsoft.com/office/officeart/2005/8/layout/bProcess2"/>
    <dgm:cxn modelId="{14D75D0A-597F-4CB3-883F-BF3A0D3549A6}" type="presParOf" srcId="{B744CAFD-571C-4ED1-85E7-EFAD00D71E38}" destId="{68D1C200-867B-4515-96F5-C13F08A696D8}" srcOrd="1" destOrd="0" presId="urn:microsoft.com/office/officeart/2005/8/layout/bProcess2"/>
    <dgm:cxn modelId="{7F5EBB23-5646-43C8-821D-D1A5A46D1921}" type="presParOf" srcId="{1262FA3E-B14E-472E-86A1-1CDD397D3C9A}" destId="{1BEC90B6-F9E7-4B41-91C0-1BFFA9507347}" srcOrd="3" destOrd="0" presId="urn:microsoft.com/office/officeart/2005/8/layout/bProcess2"/>
    <dgm:cxn modelId="{C2E30262-B452-4243-8A2D-51DD96D5398E}" type="presParOf" srcId="{1262FA3E-B14E-472E-86A1-1CDD397D3C9A}" destId="{66383421-9832-413E-BD01-A02666630DCF}" srcOrd="4"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1293C1B-5DC5-4B69-B0C7-962DBDA8CF77}"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US"/>
        </a:p>
      </dgm:t>
    </dgm:pt>
    <dgm:pt modelId="{87137AEB-6C38-4C37-AD3E-0AB15DA73FC1}">
      <dgm:prSet custT="1"/>
      <dgm:spPr/>
      <dgm:t>
        <a:bodyPr/>
        <a:lstStyle/>
        <a:p>
          <a:r>
            <a:rPr lang="fr-FR" sz="2000" dirty="0"/>
            <a:t>Machine Learning </a:t>
          </a:r>
          <a:endParaRPr lang="en-US" sz="2000" dirty="0"/>
        </a:p>
      </dgm:t>
    </dgm:pt>
    <dgm:pt modelId="{A51FABD0-E2A6-4FF6-A56E-157B8AEBCBFD}" type="parTrans" cxnId="{D1BCC52C-C231-40C2-89B6-B11B91DA903A}">
      <dgm:prSet/>
      <dgm:spPr/>
      <dgm:t>
        <a:bodyPr/>
        <a:lstStyle/>
        <a:p>
          <a:endParaRPr lang="en-US"/>
        </a:p>
      </dgm:t>
    </dgm:pt>
    <dgm:pt modelId="{161FFF73-4BA5-4845-9D71-E9909B4C6C62}" type="sibTrans" cxnId="{D1BCC52C-C231-40C2-89B6-B11B91DA903A}">
      <dgm:prSet/>
      <dgm:spPr/>
      <dgm:t>
        <a:bodyPr/>
        <a:lstStyle/>
        <a:p>
          <a:endParaRPr lang="en-US"/>
        </a:p>
      </dgm:t>
    </dgm:pt>
    <dgm:pt modelId="{7F1398C9-0DBA-48FD-AE4A-91634FC210BB}">
      <dgm:prSet custT="1"/>
      <dgm:spPr/>
      <dgm:t>
        <a:bodyPr/>
        <a:lstStyle/>
        <a:p>
          <a:r>
            <a:rPr lang="fr-FR" sz="1400" dirty="0"/>
            <a:t>Résultats</a:t>
          </a:r>
          <a:r>
            <a:rPr lang="fr-FR" sz="1000" dirty="0"/>
            <a:t> </a:t>
          </a:r>
        </a:p>
      </dgm:t>
    </dgm:pt>
    <dgm:pt modelId="{B6FCDEA1-459D-468F-8208-8CD38E468D47}" type="parTrans" cxnId="{A3F00BFA-C09F-4F98-8BC7-BF2C8A3DB79C}">
      <dgm:prSet/>
      <dgm:spPr/>
      <dgm:t>
        <a:bodyPr/>
        <a:lstStyle/>
        <a:p>
          <a:endParaRPr lang="fr-FR"/>
        </a:p>
      </dgm:t>
    </dgm:pt>
    <dgm:pt modelId="{3E39850A-EAB6-4BDD-A9E4-DE4EC45FE6FB}" type="sibTrans" cxnId="{A3F00BFA-C09F-4F98-8BC7-BF2C8A3DB79C}">
      <dgm:prSet/>
      <dgm:spPr/>
      <dgm:t>
        <a:bodyPr/>
        <a:lstStyle/>
        <a:p>
          <a:endParaRPr lang="fr-FR"/>
        </a:p>
      </dgm:t>
    </dgm:pt>
    <dgm:pt modelId="{BBA20469-3108-49BD-9D51-1CD3D04D1B51}">
      <dgm:prSet/>
      <dgm:spPr/>
      <dgm:t>
        <a:bodyPr/>
        <a:lstStyle/>
        <a:p>
          <a:r>
            <a:rPr lang="fr-FR" dirty="0"/>
            <a:t>Avec la variable ENERGYSTARSCORE</a:t>
          </a:r>
        </a:p>
      </dgm:t>
    </dgm:pt>
    <dgm:pt modelId="{EB72F9D7-1F94-45BB-8DE1-144A55537088}" type="parTrans" cxnId="{F62E9138-44BD-4C93-B2C0-9180998EF28A}">
      <dgm:prSet/>
      <dgm:spPr/>
      <dgm:t>
        <a:bodyPr/>
        <a:lstStyle/>
        <a:p>
          <a:endParaRPr lang="fr-FR"/>
        </a:p>
      </dgm:t>
    </dgm:pt>
    <dgm:pt modelId="{1F565D47-4F30-4FD9-923B-E90463738C7F}" type="sibTrans" cxnId="{F62E9138-44BD-4C93-B2C0-9180998EF28A}">
      <dgm:prSet/>
      <dgm:spPr/>
      <dgm:t>
        <a:bodyPr/>
        <a:lstStyle/>
        <a:p>
          <a:endParaRPr lang="fr-FR"/>
        </a:p>
      </dgm:t>
    </dgm:pt>
    <dgm:pt modelId="{1262FA3E-B14E-472E-86A1-1CDD397D3C9A}" type="pres">
      <dgm:prSet presAssocID="{C1293C1B-5DC5-4B69-B0C7-962DBDA8CF77}" presName="diagram" presStyleCnt="0">
        <dgm:presLayoutVars>
          <dgm:dir/>
          <dgm:resizeHandles/>
        </dgm:presLayoutVars>
      </dgm:prSet>
      <dgm:spPr/>
    </dgm:pt>
    <dgm:pt modelId="{B5CD6E57-596D-41C7-8DA6-0E6DEDC0B2FE}" type="pres">
      <dgm:prSet presAssocID="{87137AEB-6C38-4C37-AD3E-0AB15DA73FC1}" presName="firstNode" presStyleLbl="node1" presStyleIdx="0" presStyleCnt="3" custLinFactNeighborX="-304" custLinFactNeighborY="-40478">
        <dgm:presLayoutVars>
          <dgm:bulletEnabled val="1"/>
        </dgm:presLayoutVars>
      </dgm:prSet>
      <dgm:spPr/>
    </dgm:pt>
    <dgm:pt modelId="{0FFA364F-1471-44E8-8662-44803F06055E}" type="pres">
      <dgm:prSet presAssocID="{161FFF73-4BA5-4845-9D71-E9909B4C6C62}" presName="sibTrans" presStyleLbl="sibTrans2D1" presStyleIdx="0" presStyleCnt="2"/>
      <dgm:spPr/>
    </dgm:pt>
    <dgm:pt modelId="{B744CAFD-571C-4ED1-85E7-EFAD00D71E38}" type="pres">
      <dgm:prSet presAssocID="{7F1398C9-0DBA-48FD-AE4A-91634FC210BB}" presName="middleNode" presStyleCnt="0"/>
      <dgm:spPr/>
    </dgm:pt>
    <dgm:pt modelId="{9E6BCD23-12BD-4785-BB6B-3786A9A7B115}" type="pres">
      <dgm:prSet presAssocID="{7F1398C9-0DBA-48FD-AE4A-91634FC210BB}" presName="padding" presStyleLbl="node1" presStyleIdx="0" presStyleCnt="3"/>
      <dgm:spPr/>
    </dgm:pt>
    <dgm:pt modelId="{68D1C200-867B-4515-96F5-C13F08A696D8}" type="pres">
      <dgm:prSet presAssocID="{7F1398C9-0DBA-48FD-AE4A-91634FC210BB}" presName="shape" presStyleLbl="node1" presStyleIdx="1" presStyleCnt="3">
        <dgm:presLayoutVars>
          <dgm:bulletEnabled val="1"/>
        </dgm:presLayoutVars>
      </dgm:prSet>
      <dgm:spPr/>
    </dgm:pt>
    <dgm:pt modelId="{1BEC90B6-F9E7-4B41-91C0-1BFFA9507347}" type="pres">
      <dgm:prSet presAssocID="{3E39850A-EAB6-4BDD-A9E4-DE4EC45FE6FB}" presName="sibTrans" presStyleLbl="sibTrans2D1" presStyleIdx="1" presStyleCnt="2"/>
      <dgm:spPr/>
    </dgm:pt>
    <dgm:pt modelId="{66383421-9832-413E-BD01-A02666630DCF}" type="pres">
      <dgm:prSet presAssocID="{BBA20469-3108-49BD-9D51-1CD3D04D1B51}" presName="lastNode" presStyleLbl="node1" presStyleIdx="2" presStyleCnt="3">
        <dgm:presLayoutVars>
          <dgm:bulletEnabled val="1"/>
        </dgm:presLayoutVars>
      </dgm:prSet>
      <dgm:spPr/>
    </dgm:pt>
  </dgm:ptLst>
  <dgm:cxnLst>
    <dgm:cxn modelId="{D1BCC52C-C231-40C2-89B6-B11B91DA903A}" srcId="{C1293C1B-5DC5-4B69-B0C7-962DBDA8CF77}" destId="{87137AEB-6C38-4C37-AD3E-0AB15DA73FC1}" srcOrd="0" destOrd="0" parTransId="{A51FABD0-E2A6-4FF6-A56E-157B8AEBCBFD}" sibTransId="{161FFF73-4BA5-4845-9D71-E9909B4C6C62}"/>
    <dgm:cxn modelId="{B919922F-9D9D-43CC-90A9-17E86932117A}" type="presOf" srcId="{C1293C1B-5DC5-4B69-B0C7-962DBDA8CF77}" destId="{1262FA3E-B14E-472E-86A1-1CDD397D3C9A}" srcOrd="0" destOrd="0" presId="urn:microsoft.com/office/officeart/2005/8/layout/bProcess2"/>
    <dgm:cxn modelId="{F62E9138-44BD-4C93-B2C0-9180998EF28A}" srcId="{C1293C1B-5DC5-4B69-B0C7-962DBDA8CF77}" destId="{BBA20469-3108-49BD-9D51-1CD3D04D1B51}" srcOrd="2" destOrd="0" parTransId="{EB72F9D7-1F94-45BB-8DE1-144A55537088}" sibTransId="{1F565D47-4F30-4FD9-923B-E90463738C7F}"/>
    <dgm:cxn modelId="{70C1A782-9021-4E8E-9578-0EE422EE4043}" type="presOf" srcId="{3E39850A-EAB6-4BDD-A9E4-DE4EC45FE6FB}" destId="{1BEC90B6-F9E7-4B41-91C0-1BFFA9507347}" srcOrd="0" destOrd="0" presId="urn:microsoft.com/office/officeart/2005/8/layout/bProcess2"/>
    <dgm:cxn modelId="{79F0F8C4-DB7E-41B7-9D14-BA5741AC2FC9}" type="presOf" srcId="{7F1398C9-0DBA-48FD-AE4A-91634FC210BB}" destId="{68D1C200-867B-4515-96F5-C13F08A696D8}" srcOrd="0" destOrd="0" presId="urn:microsoft.com/office/officeart/2005/8/layout/bProcess2"/>
    <dgm:cxn modelId="{8F3D90F5-2959-4687-B07D-C3B18B675932}" type="presOf" srcId="{87137AEB-6C38-4C37-AD3E-0AB15DA73FC1}" destId="{B5CD6E57-596D-41C7-8DA6-0E6DEDC0B2FE}" srcOrd="0" destOrd="0" presId="urn:microsoft.com/office/officeart/2005/8/layout/bProcess2"/>
    <dgm:cxn modelId="{D550E0F6-94E0-4038-B58E-B929BEB88528}" type="presOf" srcId="{161FFF73-4BA5-4845-9D71-E9909B4C6C62}" destId="{0FFA364F-1471-44E8-8662-44803F06055E}" srcOrd="0" destOrd="0" presId="urn:microsoft.com/office/officeart/2005/8/layout/bProcess2"/>
    <dgm:cxn modelId="{A3F00BFA-C09F-4F98-8BC7-BF2C8A3DB79C}" srcId="{C1293C1B-5DC5-4B69-B0C7-962DBDA8CF77}" destId="{7F1398C9-0DBA-48FD-AE4A-91634FC210BB}" srcOrd="1" destOrd="0" parTransId="{B6FCDEA1-459D-468F-8208-8CD38E468D47}" sibTransId="{3E39850A-EAB6-4BDD-A9E4-DE4EC45FE6FB}"/>
    <dgm:cxn modelId="{1B7283FB-31C1-4D99-A488-EB9EA3ED1BB8}" type="presOf" srcId="{BBA20469-3108-49BD-9D51-1CD3D04D1B51}" destId="{66383421-9832-413E-BD01-A02666630DCF}" srcOrd="0" destOrd="0" presId="urn:microsoft.com/office/officeart/2005/8/layout/bProcess2"/>
    <dgm:cxn modelId="{7348BED4-9C2C-48DC-A835-2606063E9AD4}" type="presParOf" srcId="{1262FA3E-B14E-472E-86A1-1CDD397D3C9A}" destId="{B5CD6E57-596D-41C7-8DA6-0E6DEDC0B2FE}" srcOrd="0" destOrd="0" presId="urn:microsoft.com/office/officeart/2005/8/layout/bProcess2"/>
    <dgm:cxn modelId="{9C27BD0C-C595-4E46-80FB-9450A3510657}" type="presParOf" srcId="{1262FA3E-B14E-472E-86A1-1CDD397D3C9A}" destId="{0FFA364F-1471-44E8-8662-44803F06055E}" srcOrd="1" destOrd="0" presId="urn:microsoft.com/office/officeart/2005/8/layout/bProcess2"/>
    <dgm:cxn modelId="{59043DAE-9F55-4614-B348-EE44EFEB4C6C}" type="presParOf" srcId="{1262FA3E-B14E-472E-86A1-1CDD397D3C9A}" destId="{B744CAFD-571C-4ED1-85E7-EFAD00D71E38}" srcOrd="2" destOrd="0" presId="urn:microsoft.com/office/officeart/2005/8/layout/bProcess2"/>
    <dgm:cxn modelId="{AEF60206-A62C-4FC1-B881-796138936F48}" type="presParOf" srcId="{B744CAFD-571C-4ED1-85E7-EFAD00D71E38}" destId="{9E6BCD23-12BD-4785-BB6B-3786A9A7B115}" srcOrd="0" destOrd="0" presId="urn:microsoft.com/office/officeart/2005/8/layout/bProcess2"/>
    <dgm:cxn modelId="{14D75D0A-597F-4CB3-883F-BF3A0D3549A6}" type="presParOf" srcId="{B744CAFD-571C-4ED1-85E7-EFAD00D71E38}" destId="{68D1C200-867B-4515-96F5-C13F08A696D8}" srcOrd="1" destOrd="0" presId="urn:microsoft.com/office/officeart/2005/8/layout/bProcess2"/>
    <dgm:cxn modelId="{7F5EBB23-5646-43C8-821D-D1A5A46D1921}" type="presParOf" srcId="{1262FA3E-B14E-472E-86A1-1CDD397D3C9A}" destId="{1BEC90B6-F9E7-4B41-91C0-1BFFA9507347}" srcOrd="3" destOrd="0" presId="urn:microsoft.com/office/officeart/2005/8/layout/bProcess2"/>
    <dgm:cxn modelId="{C2E30262-B452-4243-8A2D-51DD96D5398E}" type="presParOf" srcId="{1262FA3E-B14E-472E-86A1-1CDD397D3C9A}" destId="{66383421-9832-413E-BD01-A02666630DCF}" srcOrd="4"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1293C1B-5DC5-4B69-B0C7-962DBDA8CF77}"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US"/>
        </a:p>
      </dgm:t>
    </dgm:pt>
    <dgm:pt modelId="{87137AEB-6C38-4C37-AD3E-0AB15DA73FC1}">
      <dgm:prSet custT="1"/>
      <dgm:spPr/>
      <dgm:t>
        <a:bodyPr/>
        <a:lstStyle/>
        <a:p>
          <a:r>
            <a:rPr lang="fr-FR" sz="2000" dirty="0"/>
            <a:t>Machine Learning </a:t>
          </a:r>
          <a:endParaRPr lang="en-US" sz="2000" dirty="0"/>
        </a:p>
      </dgm:t>
    </dgm:pt>
    <dgm:pt modelId="{A51FABD0-E2A6-4FF6-A56E-157B8AEBCBFD}" type="parTrans" cxnId="{D1BCC52C-C231-40C2-89B6-B11B91DA903A}">
      <dgm:prSet/>
      <dgm:spPr/>
      <dgm:t>
        <a:bodyPr/>
        <a:lstStyle/>
        <a:p>
          <a:endParaRPr lang="en-US"/>
        </a:p>
      </dgm:t>
    </dgm:pt>
    <dgm:pt modelId="{161FFF73-4BA5-4845-9D71-E9909B4C6C62}" type="sibTrans" cxnId="{D1BCC52C-C231-40C2-89B6-B11B91DA903A}">
      <dgm:prSet/>
      <dgm:spPr/>
      <dgm:t>
        <a:bodyPr/>
        <a:lstStyle/>
        <a:p>
          <a:endParaRPr lang="en-US"/>
        </a:p>
      </dgm:t>
    </dgm:pt>
    <dgm:pt modelId="{7F1398C9-0DBA-48FD-AE4A-91634FC210BB}">
      <dgm:prSet custT="1"/>
      <dgm:spPr/>
      <dgm:t>
        <a:bodyPr/>
        <a:lstStyle/>
        <a:p>
          <a:r>
            <a:rPr lang="fr-FR" sz="1400" dirty="0"/>
            <a:t>Résultats</a:t>
          </a:r>
          <a:r>
            <a:rPr lang="fr-FR" sz="1000" dirty="0"/>
            <a:t> </a:t>
          </a:r>
        </a:p>
      </dgm:t>
    </dgm:pt>
    <dgm:pt modelId="{B6FCDEA1-459D-468F-8208-8CD38E468D47}" type="parTrans" cxnId="{A3F00BFA-C09F-4F98-8BC7-BF2C8A3DB79C}">
      <dgm:prSet/>
      <dgm:spPr/>
      <dgm:t>
        <a:bodyPr/>
        <a:lstStyle/>
        <a:p>
          <a:endParaRPr lang="fr-FR"/>
        </a:p>
      </dgm:t>
    </dgm:pt>
    <dgm:pt modelId="{3E39850A-EAB6-4BDD-A9E4-DE4EC45FE6FB}" type="sibTrans" cxnId="{A3F00BFA-C09F-4F98-8BC7-BF2C8A3DB79C}">
      <dgm:prSet/>
      <dgm:spPr/>
      <dgm:t>
        <a:bodyPr/>
        <a:lstStyle/>
        <a:p>
          <a:endParaRPr lang="fr-FR"/>
        </a:p>
      </dgm:t>
    </dgm:pt>
    <dgm:pt modelId="{BBA20469-3108-49BD-9D51-1CD3D04D1B51}">
      <dgm:prSet/>
      <dgm:spPr/>
      <dgm:t>
        <a:bodyPr/>
        <a:lstStyle/>
        <a:p>
          <a:r>
            <a:rPr lang="fr-FR" dirty="0"/>
            <a:t>Avec la variable ENERGYSTARSCORE</a:t>
          </a:r>
        </a:p>
      </dgm:t>
    </dgm:pt>
    <dgm:pt modelId="{EB72F9D7-1F94-45BB-8DE1-144A55537088}" type="parTrans" cxnId="{F62E9138-44BD-4C93-B2C0-9180998EF28A}">
      <dgm:prSet/>
      <dgm:spPr/>
      <dgm:t>
        <a:bodyPr/>
        <a:lstStyle/>
        <a:p>
          <a:endParaRPr lang="fr-FR"/>
        </a:p>
      </dgm:t>
    </dgm:pt>
    <dgm:pt modelId="{1F565D47-4F30-4FD9-923B-E90463738C7F}" type="sibTrans" cxnId="{F62E9138-44BD-4C93-B2C0-9180998EF28A}">
      <dgm:prSet/>
      <dgm:spPr/>
      <dgm:t>
        <a:bodyPr/>
        <a:lstStyle/>
        <a:p>
          <a:endParaRPr lang="fr-FR"/>
        </a:p>
      </dgm:t>
    </dgm:pt>
    <dgm:pt modelId="{1262FA3E-B14E-472E-86A1-1CDD397D3C9A}" type="pres">
      <dgm:prSet presAssocID="{C1293C1B-5DC5-4B69-B0C7-962DBDA8CF77}" presName="diagram" presStyleCnt="0">
        <dgm:presLayoutVars>
          <dgm:dir/>
          <dgm:resizeHandles/>
        </dgm:presLayoutVars>
      </dgm:prSet>
      <dgm:spPr/>
    </dgm:pt>
    <dgm:pt modelId="{B5CD6E57-596D-41C7-8DA6-0E6DEDC0B2FE}" type="pres">
      <dgm:prSet presAssocID="{87137AEB-6C38-4C37-AD3E-0AB15DA73FC1}" presName="firstNode" presStyleLbl="node1" presStyleIdx="0" presStyleCnt="3" custLinFactNeighborX="-304" custLinFactNeighborY="-40478">
        <dgm:presLayoutVars>
          <dgm:bulletEnabled val="1"/>
        </dgm:presLayoutVars>
      </dgm:prSet>
      <dgm:spPr/>
    </dgm:pt>
    <dgm:pt modelId="{0FFA364F-1471-44E8-8662-44803F06055E}" type="pres">
      <dgm:prSet presAssocID="{161FFF73-4BA5-4845-9D71-E9909B4C6C62}" presName="sibTrans" presStyleLbl="sibTrans2D1" presStyleIdx="0" presStyleCnt="2"/>
      <dgm:spPr/>
    </dgm:pt>
    <dgm:pt modelId="{B744CAFD-571C-4ED1-85E7-EFAD00D71E38}" type="pres">
      <dgm:prSet presAssocID="{7F1398C9-0DBA-48FD-AE4A-91634FC210BB}" presName="middleNode" presStyleCnt="0"/>
      <dgm:spPr/>
    </dgm:pt>
    <dgm:pt modelId="{9E6BCD23-12BD-4785-BB6B-3786A9A7B115}" type="pres">
      <dgm:prSet presAssocID="{7F1398C9-0DBA-48FD-AE4A-91634FC210BB}" presName="padding" presStyleLbl="node1" presStyleIdx="0" presStyleCnt="3"/>
      <dgm:spPr/>
    </dgm:pt>
    <dgm:pt modelId="{68D1C200-867B-4515-96F5-C13F08A696D8}" type="pres">
      <dgm:prSet presAssocID="{7F1398C9-0DBA-48FD-AE4A-91634FC210BB}" presName="shape" presStyleLbl="node1" presStyleIdx="1" presStyleCnt="3">
        <dgm:presLayoutVars>
          <dgm:bulletEnabled val="1"/>
        </dgm:presLayoutVars>
      </dgm:prSet>
      <dgm:spPr/>
    </dgm:pt>
    <dgm:pt modelId="{1BEC90B6-F9E7-4B41-91C0-1BFFA9507347}" type="pres">
      <dgm:prSet presAssocID="{3E39850A-EAB6-4BDD-A9E4-DE4EC45FE6FB}" presName="sibTrans" presStyleLbl="sibTrans2D1" presStyleIdx="1" presStyleCnt="2"/>
      <dgm:spPr/>
    </dgm:pt>
    <dgm:pt modelId="{66383421-9832-413E-BD01-A02666630DCF}" type="pres">
      <dgm:prSet presAssocID="{BBA20469-3108-49BD-9D51-1CD3D04D1B51}" presName="lastNode" presStyleLbl="node1" presStyleIdx="2" presStyleCnt="3">
        <dgm:presLayoutVars>
          <dgm:bulletEnabled val="1"/>
        </dgm:presLayoutVars>
      </dgm:prSet>
      <dgm:spPr/>
    </dgm:pt>
  </dgm:ptLst>
  <dgm:cxnLst>
    <dgm:cxn modelId="{D1BCC52C-C231-40C2-89B6-B11B91DA903A}" srcId="{C1293C1B-5DC5-4B69-B0C7-962DBDA8CF77}" destId="{87137AEB-6C38-4C37-AD3E-0AB15DA73FC1}" srcOrd="0" destOrd="0" parTransId="{A51FABD0-E2A6-4FF6-A56E-157B8AEBCBFD}" sibTransId="{161FFF73-4BA5-4845-9D71-E9909B4C6C62}"/>
    <dgm:cxn modelId="{B919922F-9D9D-43CC-90A9-17E86932117A}" type="presOf" srcId="{C1293C1B-5DC5-4B69-B0C7-962DBDA8CF77}" destId="{1262FA3E-B14E-472E-86A1-1CDD397D3C9A}" srcOrd="0" destOrd="0" presId="urn:microsoft.com/office/officeart/2005/8/layout/bProcess2"/>
    <dgm:cxn modelId="{F62E9138-44BD-4C93-B2C0-9180998EF28A}" srcId="{C1293C1B-5DC5-4B69-B0C7-962DBDA8CF77}" destId="{BBA20469-3108-49BD-9D51-1CD3D04D1B51}" srcOrd="2" destOrd="0" parTransId="{EB72F9D7-1F94-45BB-8DE1-144A55537088}" sibTransId="{1F565D47-4F30-4FD9-923B-E90463738C7F}"/>
    <dgm:cxn modelId="{70C1A782-9021-4E8E-9578-0EE422EE4043}" type="presOf" srcId="{3E39850A-EAB6-4BDD-A9E4-DE4EC45FE6FB}" destId="{1BEC90B6-F9E7-4B41-91C0-1BFFA9507347}" srcOrd="0" destOrd="0" presId="urn:microsoft.com/office/officeart/2005/8/layout/bProcess2"/>
    <dgm:cxn modelId="{79F0F8C4-DB7E-41B7-9D14-BA5741AC2FC9}" type="presOf" srcId="{7F1398C9-0DBA-48FD-AE4A-91634FC210BB}" destId="{68D1C200-867B-4515-96F5-C13F08A696D8}" srcOrd="0" destOrd="0" presId="urn:microsoft.com/office/officeart/2005/8/layout/bProcess2"/>
    <dgm:cxn modelId="{8F3D90F5-2959-4687-B07D-C3B18B675932}" type="presOf" srcId="{87137AEB-6C38-4C37-AD3E-0AB15DA73FC1}" destId="{B5CD6E57-596D-41C7-8DA6-0E6DEDC0B2FE}" srcOrd="0" destOrd="0" presId="urn:microsoft.com/office/officeart/2005/8/layout/bProcess2"/>
    <dgm:cxn modelId="{D550E0F6-94E0-4038-B58E-B929BEB88528}" type="presOf" srcId="{161FFF73-4BA5-4845-9D71-E9909B4C6C62}" destId="{0FFA364F-1471-44E8-8662-44803F06055E}" srcOrd="0" destOrd="0" presId="urn:microsoft.com/office/officeart/2005/8/layout/bProcess2"/>
    <dgm:cxn modelId="{A3F00BFA-C09F-4F98-8BC7-BF2C8A3DB79C}" srcId="{C1293C1B-5DC5-4B69-B0C7-962DBDA8CF77}" destId="{7F1398C9-0DBA-48FD-AE4A-91634FC210BB}" srcOrd="1" destOrd="0" parTransId="{B6FCDEA1-459D-468F-8208-8CD38E468D47}" sibTransId="{3E39850A-EAB6-4BDD-A9E4-DE4EC45FE6FB}"/>
    <dgm:cxn modelId="{1B7283FB-31C1-4D99-A488-EB9EA3ED1BB8}" type="presOf" srcId="{BBA20469-3108-49BD-9D51-1CD3D04D1B51}" destId="{66383421-9832-413E-BD01-A02666630DCF}" srcOrd="0" destOrd="0" presId="urn:microsoft.com/office/officeart/2005/8/layout/bProcess2"/>
    <dgm:cxn modelId="{7348BED4-9C2C-48DC-A835-2606063E9AD4}" type="presParOf" srcId="{1262FA3E-B14E-472E-86A1-1CDD397D3C9A}" destId="{B5CD6E57-596D-41C7-8DA6-0E6DEDC0B2FE}" srcOrd="0" destOrd="0" presId="urn:microsoft.com/office/officeart/2005/8/layout/bProcess2"/>
    <dgm:cxn modelId="{9C27BD0C-C595-4E46-80FB-9450A3510657}" type="presParOf" srcId="{1262FA3E-B14E-472E-86A1-1CDD397D3C9A}" destId="{0FFA364F-1471-44E8-8662-44803F06055E}" srcOrd="1" destOrd="0" presId="urn:microsoft.com/office/officeart/2005/8/layout/bProcess2"/>
    <dgm:cxn modelId="{59043DAE-9F55-4614-B348-EE44EFEB4C6C}" type="presParOf" srcId="{1262FA3E-B14E-472E-86A1-1CDD397D3C9A}" destId="{B744CAFD-571C-4ED1-85E7-EFAD00D71E38}" srcOrd="2" destOrd="0" presId="urn:microsoft.com/office/officeart/2005/8/layout/bProcess2"/>
    <dgm:cxn modelId="{AEF60206-A62C-4FC1-B881-796138936F48}" type="presParOf" srcId="{B744CAFD-571C-4ED1-85E7-EFAD00D71E38}" destId="{9E6BCD23-12BD-4785-BB6B-3786A9A7B115}" srcOrd="0" destOrd="0" presId="urn:microsoft.com/office/officeart/2005/8/layout/bProcess2"/>
    <dgm:cxn modelId="{14D75D0A-597F-4CB3-883F-BF3A0D3549A6}" type="presParOf" srcId="{B744CAFD-571C-4ED1-85E7-EFAD00D71E38}" destId="{68D1C200-867B-4515-96F5-C13F08A696D8}" srcOrd="1" destOrd="0" presId="urn:microsoft.com/office/officeart/2005/8/layout/bProcess2"/>
    <dgm:cxn modelId="{7F5EBB23-5646-43C8-821D-D1A5A46D1921}" type="presParOf" srcId="{1262FA3E-B14E-472E-86A1-1CDD397D3C9A}" destId="{1BEC90B6-F9E7-4B41-91C0-1BFFA9507347}" srcOrd="3" destOrd="0" presId="urn:microsoft.com/office/officeart/2005/8/layout/bProcess2"/>
    <dgm:cxn modelId="{C2E30262-B452-4243-8A2D-51DD96D5398E}" type="presParOf" srcId="{1262FA3E-B14E-472E-86A1-1CDD397D3C9A}" destId="{66383421-9832-413E-BD01-A02666630DCF}" srcOrd="4"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1293C1B-5DC5-4B69-B0C7-962DBDA8CF77}"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US"/>
        </a:p>
      </dgm:t>
    </dgm:pt>
    <dgm:pt modelId="{87137AEB-6C38-4C37-AD3E-0AB15DA73FC1}">
      <dgm:prSet custT="1"/>
      <dgm:spPr/>
      <dgm:t>
        <a:bodyPr/>
        <a:lstStyle/>
        <a:p>
          <a:r>
            <a:rPr lang="fr-FR" sz="2000" dirty="0"/>
            <a:t>Machine Learning </a:t>
          </a:r>
          <a:endParaRPr lang="en-US" sz="2000" dirty="0"/>
        </a:p>
      </dgm:t>
    </dgm:pt>
    <dgm:pt modelId="{A51FABD0-E2A6-4FF6-A56E-157B8AEBCBFD}" type="parTrans" cxnId="{D1BCC52C-C231-40C2-89B6-B11B91DA903A}">
      <dgm:prSet/>
      <dgm:spPr/>
      <dgm:t>
        <a:bodyPr/>
        <a:lstStyle/>
        <a:p>
          <a:endParaRPr lang="en-US"/>
        </a:p>
      </dgm:t>
    </dgm:pt>
    <dgm:pt modelId="{161FFF73-4BA5-4845-9D71-E9909B4C6C62}" type="sibTrans" cxnId="{D1BCC52C-C231-40C2-89B6-B11B91DA903A}">
      <dgm:prSet/>
      <dgm:spPr/>
      <dgm:t>
        <a:bodyPr/>
        <a:lstStyle/>
        <a:p>
          <a:endParaRPr lang="en-US"/>
        </a:p>
      </dgm:t>
    </dgm:pt>
    <dgm:pt modelId="{7F1398C9-0DBA-48FD-AE4A-91634FC210BB}">
      <dgm:prSet custT="1"/>
      <dgm:spPr/>
      <dgm:t>
        <a:bodyPr/>
        <a:lstStyle/>
        <a:p>
          <a:r>
            <a:rPr lang="fr-FR" sz="1400" dirty="0"/>
            <a:t>Résultats</a:t>
          </a:r>
          <a:r>
            <a:rPr lang="fr-FR" sz="1000" dirty="0"/>
            <a:t> </a:t>
          </a:r>
        </a:p>
      </dgm:t>
    </dgm:pt>
    <dgm:pt modelId="{B6FCDEA1-459D-468F-8208-8CD38E468D47}" type="parTrans" cxnId="{A3F00BFA-C09F-4F98-8BC7-BF2C8A3DB79C}">
      <dgm:prSet/>
      <dgm:spPr/>
      <dgm:t>
        <a:bodyPr/>
        <a:lstStyle/>
        <a:p>
          <a:endParaRPr lang="fr-FR"/>
        </a:p>
      </dgm:t>
    </dgm:pt>
    <dgm:pt modelId="{3E39850A-EAB6-4BDD-A9E4-DE4EC45FE6FB}" type="sibTrans" cxnId="{A3F00BFA-C09F-4F98-8BC7-BF2C8A3DB79C}">
      <dgm:prSet/>
      <dgm:spPr/>
      <dgm:t>
        <a:bodyPr/>
        <a:lstStyle/>
        <a:p>
          <a:endParaRPr lang="fr-FR"/>
        </a:p>
      </dgm:t>
    </dgm:pt>
    <dgm:pt modelId="{BBA20469-3108-49BD-9D51-1CD3D04D1B51}">
      <dgm:prSet/>
      <dgm:spPr/>
      <dgm:t>
        <a:bodyPr/>
        <a:lstStyle/>
        <a:p>
          <a:r>
            <a:rPr lang="fr-FR" dirty="0"/>
            <a:t>Avec la variable ENERGYSTARSCORE</a:t>
          </a:r>
        </a:p>
      </dgm:t>
    </dgm:pt>
    <dgm:pt modelId="{EB72F9D7-1F94-45BB-8DE1-144A55537088}" type="parTrans" cxnId="{F62E9138-44BD-4C93-B2C0-9180998EF28A}">
      <dgm:prSet/>
      <dgm:spPr/>
      <dgm:t>
        <a:bodyPr/>
        <a:lstStyle/>
        <a:p>
          <a:endParaRPr lang="fr-FR"/>
        </a:p>
      </dgm:t>
    </dgm:pt>
    <dgm:pt modelId="{1F565D47-4F30-4FD9-923B-E90463738C7F}" type="sibTrans" cxnId="{F62E9138-44BD-4C93-B2C0-9180998EF28A}">
      <dgm:prSet/>
      <dgm:spPr/>
      <dgm:t>
        <a:bodyPr/>
        <a:lstStyle/>
        <a:p>
          <a:endParaRPr lang="fr-FR"/>
        </a:p>
      </dgm:t>
    </dgm:pt>
    <dgm:pt modelId="{1262FA3E-B14E-472E-86A1-1CDD397D3C9A}" type="pres">
      <dgm:prSet presAssocID="{C1293C1B-5DC5-4B69-B0C7-962DBDA8CF77}" presName="diagram" presStyleCnt="0">
        <dgm:presLayoutVars>
          <dgm:dir/>
          <dgm:resizeHandles/>
        </dgm:presLayoutVars>
      </dgm:prSet>
      <dgm:spPr/>
    </dgm:pt>
    <dgm:pt modelId="{B5CD6E57-596D-41C7-8DA6-0E6DEDC0B2FE}" type="pres">
      <dgm:prSet presAssocID="{87137AEB-6C38-4C37-AD3E-0AB15DA73FC1}" presName="firstNode" presStyleLbl="node1" presStyleIdx="0" presStyleCnt="3" custLinFactNeighborX="-304" custLinFactNeighborY="-40478">
        <dgm:presLayoutVars>
          <dgm:bulletEnabled val="1"/>
        </dgm:presLayoutVars>
      </dgm:prSet>
      <dgm:spPr/>
    </dgm:pt>
    <dgm:pt modelId="{0FFA364F-1471-44E8-8662-44803F06055E}" type="pres">
      <dgm:prSet presAssocID="{161FFF73-4BA5-4845-9D71-E9909B4C6C62}" presName="sibTrans" presStyleLbl="sibTrans2D1" presStyleIdx="0" presStyleCnt="2"/>
      <dgm:spPr/>
    </dgm:pt>
    <dgm:pt modelId="{B744CAFD-571C-4ED1-85E7-EFAD00D71E38}" type="pres">
      <dgm:prSet presAssocID="{7F1398C9-0DBA-48FD-AE4A-91634FC210BB}" presName="middleNode" presStyleCnt="0"/>
      <dgm:spPr/>
    </dgm:pt>
    <dgm:pt modelId="{9E6BCD23-12BD-4785-BB6B-3786A9A7B115}" type="pres">
      <dgm:prSet presAssocID="{7F1398C9-0DBA-48FD-AE4A-91634FC210BB}" presName="padding" presStyleLbl="node1" presStyleIdx="0" presStyleCnt="3"/>
      <dgm:spPr/>
    </dgm:pt>
    <dgm:pt modelId="{68D1C200-867B-4515-96F5-C13F08A696D8}" type="pres">
      <dgm:prSet presAssocID="{7F1398C9-0DBA-48FD-AE4A-91634FC210BB}" presName="shape" presStyleLbl="node1" presStyleIdx="1" presStyleCnt="3">
        <dgm:presLayoutVars>
          <dgm:bulletEnabled val="1"/>
        </dgm:presLayoutVars>
      </dgm:prSet>
      <dgm:spPr/>
    </dgm:pt>
    <dgm:pt modelId="{1BEC90B6-F9E7-4B41-91C0-1BFFA9507347}" type="pres">
      <dgm:prSet presAssocID="{3E39850A-EAB6-4BDD-A9E4-DE4EC45FE6FB}" presName="sibTrans" presStyleLbl="sibTrans2D1" presStyleIdx="1" presStyleCnt="2"/>
      <dgm:spPr/>
    </dgm:pt>
    <dgm:pt modelId="{66383421-9832-413E-BD01-A02666630DCF}" type="pres">
      <dgm:prSet presAssocID="{BBA20469-3108-49BD-9D51-1CD3D04D1B51}" presName="lastNode" presStyleLbl="node1" presStyleIdx="2" presStyleCnt="3">
        <dgm:presLayoutVars>
          <dgm:bulletEnabled val="1"/>
        </dgm:presLayoutVars>
      </dgm:prSet>
      <dgm:spPr/>
    </dgm:pt>
  </dgm:ptLst>
  <dgm:cxnLst>
    <dgm:cxn modelId="{D1BCC52C-C231-40C2-89B6-B11B91DA903A}" srcId="{C1293C1B-5DC5-4B69-B0C7-962DBDA8CF77}" destId="{87137AEB-6C38-4C37-AD3E-0AB15DA73FC1}" srcOrd="0" destOrd="0" parTransId="{A51FABD0-E2A6-4FF6-A56E-157B8AEBCBFD}" sibTransId="{161FFF73-4BA5-4845-9D71-E9909B4C6C62}"/>
    <dgm:cxn modelId="{B919922F-9D9D-43CC-90A9-17E86932117A}" type="presOf" srcId="{C1293C1B-5DC5-4B69-B0C7-962DBDA8CF77}" destId="{1262FA3E-B14E-472E-86A1-1CDD397D3C9A}" srcOrd="0" destOrd="0" presId="urn:microsoft.com/office/officeart/2005/8/layout/bProcess2"/>
    <dgm:cxn modelId="{F62E9138-44BD-4C93-B2C0-9180998EF28A}" srcId="{C1293C1B-5DC5-4B69-B0C7-962DBDA8CF77}" destId="{BBA20469-3108-49BD-9D51-1CD3D04D1B51}" srcOrd="2" destOrd="0" parTransId="{EB72F9D7-1F94-45BB-8DE1-144A55537088}" sibTransId="{1F565D47-4F30-4FD9-923B-E90463738C7F}"/>
    <dgm:cxn modelId="{70C1A782-9021-4E8E-9578-0EE422EE4043}" type="presOf" srcId="{3E39850A-EAB6-4BDD-A9E4-DE4EC45FE6FB}" destId="{1BEC90B6-F9E7-4B41-91C0-1BFFA9507347}" srcOrd="0" destOrd="0" presId="urn:microsoft.com/office/officeart/2005/8/layout/bProcess2"/>
    <dgm:cxn modelId="{79F0F8C4-DB7E-41B7-9D14-BA5741AC2FC9}" type="presOf" srcId="{7F1398C9-0DBA-48FD-AE4A-91634FC210BB}" destId="{68D1C200-867B-4515-96F5-C13F08A696D8}" srcOrd="0" destOrd="0" presId="urn:microsoft.com/office/officeart/2005/8/layout/bProcess2"/>
    <dgm:cxn modelId="{8F3D90F5-2959-4687-B07D-C3B18B675932}" type="presOf" srcId="{87137AEB-6C38-4C37-AD3E-0AB15DA73FC1}" destId="{B5CD6E57-596D-41C7-8DA6-0E6DEDC0B2FE}" srcOrd="0" destOrd="0" presId="urn:microsoft.com/office/officeart/2005/8/layout/bProcess2"/>
    <dgm:cxn modelId="{D550E0F6-94E0-4038-B58E-B929BEB88528}" type="presOf" srcId="{161FFF73-4BA5-4845-9D71-E9909B4C6C62}" destId="{0FFA364F-1471-44E8-8662-44803F06055E}" srcOrd="0" destOrd="0" presId="urn:microsoft.com/office/officeart/2005/8/layout/bProcess2"/>
    <dgm:cxn modelId="{A3F00BFA-C09F-4F98-8BC7-BF2C8A3DB79C}" srcId="{C1293C1B-5DC5-4B69-B0C7-962DBDA8CF77}" destId="{7F1398C9-0DBA-48FD-AE4A-91634FC210BB}" srcOrd="1" destOrd="0" parTransId="{B6FCDEA1-459D-468F-8208-8CD38E468D47}" sibTransId="{3E39850A-EAB6-4BDD-A9E4-DE4EC45FE6FB}"/>
    <dgm:cxn modelId="{1B7283FB-31C1-4D99-A488-EB9EA3ED1BB8}" type="presOf" srcId="{BBA20469-3108-49BD-9D51-1CD3D04D1B51}" destId="{66383421-9832-413E-BD01-A02666630DCF}" srcOrd="0" destOrd="0" presId="urn:microsoft.com/office/officeart/2005/8/layout/bProcess2"/>
    <dgm:cxn modelId="{7348BED4-9C2C-48DC-A835-2606063E9AD4}" type="presParOf" srcId="{1262FA3E-B14E-472E-86A1-1CDD397D3C9A}" destId="{B5CD6E57-596D-41C7-8DA6-0E6DEDC0B2FE}" srcOrd="0" destOrd="0" presId="urn:microsoft.com/office/officeart/2005/8/layout/bProcess2"/>
    <dgm:cxn modelId="{9C27BD0C-C595-4E46-80FB-9450A3510657}" type="presParOf" srcId="{1262FA3E-B14E-472E-86A1-1CDD397D3C9A}" destId="{0FFA364F-1471-44E8-8662-44803F06055E}" srcOrd="1" destOrd="0" presId="urn:microsoft.com/office/officeart/2005/8/layout/bProcess2"/>
    <dgm:cxn modelId="{59043DAE-9F55-4614-B348-EE44EFEB4C6C}" type="presParOf" srcId="{1262FA3E-B14E-472E-86A1-1CDD397D3C9A}" destId="{B744CAFD-571C-4ED1-85E7-EFAD00D71E38}" srcOrd="2" destOrd="0" presId="urn:microsoft.com/office/officeart/2005/8/layout/bProcess2"/>
    <dgm:cxn modelId="{AEF60206-A62C-4FC1-B881-796138936F48}" type="presParOf" srcId="{B744CAFD-571C-4ED1-85E7-EFAD00D71E38}" destId="{9E6BCD23-12BD-4785-BB6B-3786A9A7B115}" srcOrd="0" destOrd="0" presId="urn:microsoft.com/office/officeart/2005/8/layout/bProcess2"/>
    <dgm:cxn modelId="{14D75D0A-597F-4CB3-883F-BF3A0D3549A6}" type="presParOf" srcId="{B744CAFD-571C-4ED1-85E7-EFAD00D71E38}" destId="{68D1C200-867B-4515-96F5-C13F08A696D8}" srcOrd="1" destOrd="0" presId="urn:microsoft.com/office/officeart/2005/8/layout/bProcess2"/>
    <dgm:cxn modelId="{7F5EBB23-5646-43C8-821D-D1A5A46D1921}" type="presParOf" srcId="{1262FA3E-B14E-472E-86A1-1CDD397D3C9A}" destId="{1BEC90B6-F9E7-4B41-91C0-1BFFA9507347}" srcOrd="3" destOrd="0" presId="urn:microsoft.com/office/officeart/2005/8/layout/bProcess2"/>
    <dgm:cxn modelId="{C2E30262-B452-4243-8A2D-51DD96D5398E}" type="presParOf" srcId="{1262FA3E-B14E-472E-86A1-1CDD397D3C9A}" destId="{66383421-9832-413E-BD01-A02666630DCF}" srcOrd="4"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1293C1B-5DC5-4B69-B0C7-962DBDA8CF77}"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US"/>
        </a:p>
      </dgm:t>
    </dgm:pt>
    <dgm:pt modelId="{87137AEB-6C38-4C37-AD3E-0AB15DA73FC1}">
      <dgm:prSet custT="1"/>
      <dgm:spPr/>
      <dgm:t>
        <a:bodyPr/>
        <a:lstStyle/>
        <a:p>
          <a:r>
            <a:rPr lang="fr-FR" sz="2000" dirty="0"/>
            <a:t>Machine Learning </a:t>
          </a:r>
          <a:endParaRPr lang="en-US" sz="2000" dirty="0"/>
        </a:p>
      </dgm:t>
    </dgm:pt>
    <dgm:pt modelId="{A51FABD0-E2A6-4FF6-A56E-157B8AEBCBFD}" type="parTrans" cxnId="{D1BCC52C-C231-40C2-89B6-B11B91DA903A}">
      <dgm:prSet/>
      <dgm:spPr/>
      <dgm:t>
        <a:bodyPr/>
        <a:lstStyle/>
        <a:p>
          <a:endParaRPr lang="en-US"/>
        </a:p>
      </dgm:t>
    </dgm:pt>
    <dgm:pt modelId="{161FFF73-4BA5-4845-9D71-E9909B4C6C62}" type="sibTrans" cxnId="{D1BCC52C-C231-40C2-89B6-B11B91DA903A}">
      <dgm:prSet/>
      <dgm:spPr/>
      <dgm:t>
        <a:bodyPr/>
        <a:lstStyle/>
        <a:p>
          <a:endParaRPr lang="en-US"/>
        </a:p>
      </dgm:t>
    </dgm:pt>
    <dgm:pt modelId="{7F1398C9-0DBA-48FD-AE4A-91634FC210BB}">
      <dgm:prSet custT="1"/>
      <dgm:spPr/>
      <dgm:t>
        <a:bodyPr/>
        <a:lstStyle/>
        <a:p>
          <a:r>
            <a:rPr lang="fr-FR" sz="1400" dirty="0"/>
            <a:t>Résultats</a:t>
          </a:r>
          <a:r>
            <a:rPr lang="fr-FR" sz="1000" dirty="0"/>
            <a:t> </a:t>
          </a:r>
        </a:p>
      </dgm:t>
    </dgm:pt>
    <dgm:pt modelId="{B6FCDEA1-459D-468F-8208-8CD38E468D47}" type="parTrans" cxnId="{A3F00BFA-C09F-4F98-8BC7-BF2C8A3DB79C}">
      <dgm:prSet/>
      <dgm:spPr/>
      <dgm:t>
        <a:bodyPr/>
        <a:lstStyle/>
        <a:p>
          <a:endParaRPr lang="fr-FR"/>
        </a:p>
      </dgm:t>
    </dgm:pt>
    <dgm:pt modelId="{3E39850A-EAB6-4BDD-A9E4-DE4EC45FE6FB}" type="sibTrans" cxnId="{A3F00BFA-C09F-4F98-8BC7-BF2C8A3DB79C}">
      <dgm:prSet/>
      <dgm:spPr/>
      <dgm:t>
        <a:bodyPr/>
        <a:lstStyle/>
        <a:p>
          <a:endParaRPr lang="fr-FR"/>
        </a:p>
      </dgm:t>
    </dgm:pt>
    <dgm:pt modelId="{BBA20469-3108-49BD-9D51-1CD3D04D1B51}">
      <dgm:prSet/>
      <dgm:spPr/>
      <dgm:t>
        <a:bodyPr/>
        <a:lstStyle/>
        <a:p>
          <a:r>
            <a:rPr lang="fr-FR" dirty="0"/>
            <a:t>Avec la variable ENERGYSTARSCORE</a:t>
          </a:r>
        </a:p>
      </dgm:t>
    </dgm:pt>
    <dgm:pt modelId="{EB72F9D7-1F94-45BB-8DE1-144A55537088}" type="parTrans" cxnId="{F62E9138-44BD-4C93-B2C0-9180998EF28A}">
      <dgm:prSet/>
      <dgm:spPr/>
      <dgm:t>
        <a:bodyPr/>
        <a:lstStyle/>
        <a:p>
          <a:endParaRPr lang="fr-FR"/>
        </a:p>
      </dgm:t>
    </dgm:pt>
    <dgm:pt modelId="{1F565D47-4F30-4FD9-923B-E90463738C7F}" type="sibTrans" cxnId="{F62E9138-44BD-4C93-B2C0-9180998EF28A}">
      <dgm:prSet/>
      <dgm:spPr/>
      <dgm:t>
        <a:bodyPr/>
        <a:lstStyle/>
        <a:p>
          <a:endParaRPr lang="fr-FR"/>
        </a:p>
      </dgm:t>
    </dgm:pt>
    <dgm:pt modelId="{1262FA3E-B14E-472E-86A1-1CDD397D3C9A}" type="pres">
      <dgm:prSet presAssocID="{C1293C1B-5DC5-4B69-B0C7-962DBDA8CF77}" presName="diagram" presStyleCnt="0">
        <dgm:presLayoutVars>
          <dgm:dir/>
          <dgm:resizeHandles/>
        </dgm:presLayoutVars>
      </dgm:prSet>
      <dgm:spPr/>
    </dgm:pt>
    <dgm:pt modelId="{B5CD6E57-596D-41C7-8DA6-0E6DEDC0B2FE}" type="pres">
      <dgm:prSet presAssocID="{87137AEB-6C38-4C37-AD3E-0AB15DA73FC1}" presName="firstNode" presStyleLbl="node1" presStyleIdx="0" presStyleCnt="3" custLinFactNeighborX="-304" custLinFactNeighborY="-40478">
        <dgm:presLayoutVars>
          <dgm:bulletEnabled val="1"/>
        </dgm:presLayoutVars>
      </dgm:prSet>
      <dgm:spPr/>
    </dgm:pt>
    <dgm:pt modelId="{0FFA364F-1471-44E8-8662-44803F06055E}" type="pres">
      <dgm:prSet presAssocID="{161FFF73-4BA5-4845-9D71-E9909B4C6C62}" presName="sibTrans" presStyleLbl="sibTrans2D1" presStyleIdx="0" presStyleCnt="2"/>
      <dgm:spPr/>
    </dgm:pt>
    <dgm:pt modelId="{B744CAFD-571C-4ED1-85E7-EFAD00D71E38}" type="pres">
      <dgm:prSet presAssocID="{7F1398C9-0DBA-48FD-AE4A-91634FC210BB}" presName="middleNode" presStyleCnt="0"/>
      <dgm:spPr/>
    </dgm:pt>
    <dgm:pt modelId="{9E6BCD23-12BD-4785-BB6B-3786A9A7B115}" type="pres">
      <dgm:prSet presAssocID="{7F1398C9-0DBA-48FD-AE4A-91634FC210BB}" presName="padding" presStyleLbl="node1" presStyleIdx="0" presStyleCnt="3"/>
      <dgm:spPr/>
    </dgm:pt>
    <dgm:pt modelId="{68D1C200-867B-4515-96F5-C13F08A696D8}" type="pres">
      <dgm:prSet presAssocID="{7F1398C9-0DBA-48FD-AE4A-91634FC210BB}" presName="shape" presStyleLbl="node1" presStyleIdx="1" presStyleCnt="3">
        <dgm:presLayoutVars>
          <dgm:bulletEnabled val="1"/>
        </dgm:presLayoutVars>
      </dgm:prSet>
      <dgm:spPr/>
    </dgm:pt>
    <dgm:pt modelId="{1BEC90B6-F9E7-4B41-91C0-1BFFA9507347}" type="pres">
      <dgm:prSet presAssocID="{3E39850A-EAB6-4BDD-A9E4-DE4EC45FE6FB}" presName="sibTrans" presStyleLbl="sibTrans2D1" presStyleIdx="1" presStyleCnt="2"/>
      <dgm:spPr/>
    </dgm:pt>
    <dgm:pt modelId="{66383421-9832-413E-BD01-A02666630DCF}" type="pres">
      <dgm:prSet presAssocID="{BBA20469-3108-49BD-9D51-1CD3D04D1B51}" presName="lastNode" presStyleLbl="node1" presStyleIdx="2" presStyleCnt="3">
        <dgm:presLayoutVars>
          <dgm:bulletEnabled val="1"/>
        </dgm:presLayoutVars>
      </dgm:prSet>
      <dgm:spPr/>
    </dgm:pt>
  </dgm:ptLst>
  <dgm:cxnLst>
    <dgm:cxn modelId="{D1BCC52C-C231-40C2-89B6-B11B91DA903A}" srcId="{C1293C1B-5DC5-4B69-B0C7-962DBDA8CF77}" destId="{87137AEB-6C38-4C37-AD3E-0AB15DA73FC1}" srcOrd="0" destOrd="0" parTransId="{A51FABD0-E2A6-4FF6-A56E-157B8AEBCBFD}" sibTransId="{161FFF73-4BA5-4845-9D71-E9909B4C6C62}"/>
    <dgm:cxn modelId="{B919922F-9D9D-43CC-90A9-17E86932117A}" type="presOf" srcId="{C1293C1B-5DC5-4B69-B0C7-962DBDA8CF77}" destId="{1262FA3E-B14E-472E-86A1-1CDD397D3C9A}" srcOrd="0" destOrd="0" presId="urn:microsoft.com/office/officeart/2005/8/layout/bProcess2"/>
    <dgm:cxn modelId="{F62E9138-44BD-4C93-B2C0-9180998EF28A}" srcId="{C1293C1B-5DC5-4B69-B0C7-962DBDA8CF77}" destId="{BBA20469-3108-49BD-9D51-1CD3D04D1B51}" srcOrd="2" destOrd="0" parTransId="{EB72F9D7-1F94-45BB-8DE1-144A55537088}" sibTransId="{1F565D47-4F30-4FD9-923B-E90463738C7F}"/>
    <dgm:cxn modelId="{70C1A782-9021-4E8E-9578-0EE422EE4043}" type="presOf" srcId="{3E39850A-EAB6-4BDD-A9E4-DE4EC45FE6FB}" destId="{1BEC90B6-F9E7-4B41-91C0-1BFFA9507347}" srcOrd="0" destOrd="0" presId="urn:microsoft.com/office/officeart/2005/8/layout/bProcess2"/>
    <dgm:cxn modelId="{79F0F8C4-DB7E-41B7-9D14-BA5741AC2FC9}" type="presOf" srcId="{7F1398C9-0DBA-48FD-AE4A-91634FC210BB}" destId="{68D1C200-867B-4515-96F5-C13F08A696D8}" srcOrd="0" destOrd="0" presId="urn:microsoft.com/office/officeart/2005/8/layout/bProcess2"/>
    <dgm:cxn modelId="{8F3D90F5-2959-4687-B07D-C3B18B675932}" type="presOf" srcId="{87137AEB-6C38-4C37-AD3E-0AB15DA73FC1}" destId="{B5CD6E57-596D-41C7-8DA6-0E6DEDC0B2FE}" srcOrd="0" destOrd="0" presId="urn:microsoft.com/office/officeart/2005/8/layout/bProcess2"/>
    <dgm:cxn modelId="{D550E0F6-94E0-4038-B58E-B929BEB88528}" type="presOf" srcId="{161FFF73-4BA5-4845-9D71-E9909B4C6C62}" destId="{0FFA364F-1471-44E8-8662-44803F06055E}" srcOrd="0" destOrd="0" presId="urn:microsoft.com/office/officeart/2005/8/layout/bProcess2"/>
    <dgm:cxn modelId="{A3F00BFA-C09F-4F98-8BC7-BF2C8A3DB79C}" srcId="{C1293C1B-5DC5-4B69-B0C7-962DBDA8CF77}" destId="{7F1398C9-0DBA-48FD-AE4A-91634FC210BB}" srcOrd="1" destOrd="0" parTransId="{B6FCDEA1-459D-468F-8208-8CD38E468D47}" sibTransId="{3E39850A-EAB6-4BDD-A9E4-DE4EC45FE6FB}"/>
    <dgm:cxn modelId="{1B7283FB-31C1-4D99-A488-EB9EA3ED1BB8}" type="presOf" srcId="{BBA20469-3108-49BD-9D51-1CD3D04D1B51}" destId="{66383421-9832-413E-BD01-A02666630DCF}" srcOrd="0" destOrd="0" presId="urn:microsoft.com/office/officeart/2005/8/layout/bProcess2"/>
    <dgm:cxn modelId="{7348BED4-9C2C-48DC-A835-2606063E9AD4}" type="presParOf" srcId="{1262FA3E-B14E-472E-86A1-1CDD397D3C9A}" destId="{B5CD6E57-596D-41C7-8DA6-0E6DEDC0B2FE}" srcOrd="0" destOrd="0" presId="urn:microsoft.com/office/officeart/2005/8/layout/bProcess2"/>
    <dgm:cxn modelId="{9C27BD0C-C595-4E46-80FB-9450A3510657}" type="presParOf" srcId="{1262FA3E-B14E-472E-86A1-1CDD397D3C9A}" destId="{0FFA364F-1471-44E8-8662-44803F06055E}" srcOrd="1" destOrd="0" presId="urn:microsoft.com/office/officeart/2005/8/layout/bProcess2"/>
    <dgm:cxn modelId="{59043DAE-9F55-4614-B348-EE44EFEB4C6C}" type="presParOf" srcId="{1262FA3E-B14E-472E-86A1-1CDD397D3C9A}" destId="{B744CAFD-571C-4ED1-85E7-EFAD00D71E38}" srcOrd="2" destOrd="0" presId="urn:microsoft.com/office/officeart/2005/8/layout/bProcess2"/>
    <dgm:cxn modelId="{AEF60206-A62C-4FC1-B881-796138936F48}" type="presParOf" srcId="{B744CAFD-571C-4ED1-85E7-EFAD00D71E38}" destId="{9E6BCD23-12BD-4785-BB6B-3786A9A7B115}" srcOrd="0" destOrd="0" presId="urn:microsoft.com/office/officeart/2005/8/layout/bProcess2"/>
    <dgm:cxn modelId="{14D75D0A-597F-4CB3-883F-BF3A0D3549A6}" type="presParOf" srcId="{B744CAFD-571C-4ED1-85E7-EFAD00D71E38}" destId="{68D1C200-867B-4515-96F5-C13F08A696D8}" srcOrd="1" destOrd="0" presId="urn:microsoft.com/office/officeart/2005/8/layout/bProcess2"/>
    <dgm:cxn modelId="{7F5EBB23-5646-43C8-821D-D1A5A46D1921}" type="presParOf" srcId="{1262FA3E-B14E-472E-86A1-1CDD397D3C9A}" destId="{1BEC90B6-F9E7-4B41-91C0-1BFFA9507347}" srcOrd="3" destOrd="0" presId="urn:microsoft.com/office/officeart/2005/8/layout/bProcess2"/>
    <dgm:cxn modelId="{C2E30262-B452-4243-8A2D-51DD96D5398E}" type="presParOf" srcId="{1262FA3E-B14E-472E-86A1-1CDD397D3C9A}" destId="{66383421-9832-413E-BD01-A02666630DCF}" srcOrd="4"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1293C1B-5DC5-4B69-B0C7-962DBDA8CF77}"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US"/>
        </a:p>
      </dgm:t>
    </dgm:pt>
    <dgm:pt modelId="{87137AEB-6C38-4C37-AD3E-0AB15DA73FC1}">
      <dgm:prSet custT="1"/>
      <dgm:spPr/>
      <dgm:t>
        <a:bodyPr/>
        <a:lstStyle/>
        <a:p>
          <a:r>
            <a:rPr lang="fr-FR" sz="2000" dirty="0"/>
            <a:t>Machine Learning </a:t>
          </a:r>
          <a:endParaRPr lang="en-US" sz="2000" dirty="0"/>
        </a:p>
      </dgm:t>
    </dgm:pt>
    <dgm:pt modelId="{A51FABD0-E2A6-4FF6-A56E-157B8AEBCBFD}" type="parTrans" cxnId="{D1BCC52C-C231-40C2-89B6-B11B91DA903A}">
      <dgm:prSet/>
      <dgm:spPr/>
      <dgm:t>
        <a:bodyPr/>
        <a:lstStyle/>
        <a:p>
          <a:endParaRPr lang="en-US"/>
        </a:p>
      </dgm:t>
    </dgm:pt>
    <dgm:pt modelId="{161FFF73-4BA5-4845-9D71-E9909B4C6C62}" type="sibTrans" cxnId="{D1BCC52C-C231-40C2-89B6-B11B91DA903A}">
      <dgm:prSet/>
      <dgm:spPr/>
      <dgm:t>
        <a:bodyPr/>
        <a:lstStyle/>
        <a:p>
          <a:endParaRPr lang="en-US"/>
        </a:p>
      </dgm:t>
    </dgm:pt>
    <dgm:pt modelId="{7F1398C9-0DBA-48FD-AE4A-91634FC210BB}">
      <dgm:prSet custT="1"/>
      <dgm:spPr/>
      <dgm:t>
        <a:bodyPr/>
        <a:lstStyle/>
        <a:p>
          <a:r>
            <a:rPr lang="fr-FR" sz="1400" dirty="0"/>
            <a:t>Résultats</a:t>
          </a:r>
          <a:r>
            <a:rPr lang="fr-FR" sz="1000" dirty="0"/>
            <a:t> </a:t>
          </a:r>
        </a:p>
      </dgm:t>
    </dgm:pt>
    <dgm:pt modelId="{B6FCDEA1-459D-468F-8208-8CD38E468D47}" type="parTrans" cxnId="{A3F00BFA-C09F-4F98-8BC7-BF2C8A3DB79C}">
      <dgm:prSet/>
      <dgm:spPr/>
      <dgm:t>
        <a:bodyPr/>
        <a:lstStyle/>
        <a:p>
          <a:endParaRPr lang="fr-FR"/>
        </a:p>
      </dgm:t>
    </dgm:pt>
    <dgm:pt modelId="{3E39850A-EAB6-4BDD-A9E4-DE4EC45FE6FB}" type="sibTrans" cxnId="{A3F00BFA-C09F-4F98-8BC7-BF2C8A3DB79C}">
      <dgm:prSet/>
      <dgm:spPr/>
      <dgm:t>
        <a:bodyPr/>
        <a:lstStyle/>
        <a:p>
          <a:endParaRPr lang="fr-FR"/>
        </a:p>
      </dgm:t>
    </dgm:pt>
    <dgm:pt modelId="{BBA20469-3108-49BD-9D51-1CD3D04D1B51}">
      <dgm:prSet/>
      <dgm:spPr/>
      <dgm:t>
        <a:bodyPr/>
        <a:lstStyle/>
        <a:p>
          <a:r>
            <a:rPr lang="fr-FR" dirty="0"/>
            <a:t>Avec la variable ENERGYSTARSCORE</a:t>
          </a:r>
        </a:p>
      </dgm:t>
    </dgm:pt>
    <dgm:pt modelId="{EB72F9D7-1F94-45BB-8DE1-144A55537088}" type="parTrans" cxnId="{F62E9138-44BD-4C93-B2C0-9180998EF28A}">
      <dgm:prSet/>
      <dgm:spPr/>
      <dgm:t>
        <a:bodyPr/>
        <a:lstStyle/>
        <a:p>
          <a:endParaRPr lang="fr-FR"/>
        </a:p>
      </dgm:t>
    </dgm:pt>
    <dgm:pt modelId="{1F565D47-4F30-4FD9-923B-E90463738C7F}" type="sibTrans" cxnId="{F62E9138-44BD-4C93-B2C0-9180998EF28A}">
      <dgm:prSet/>
      <dgm:spPr/>
      <dgm:t>
        <a:bodyPr/>
        <a:lstStyle/>
        <a:p>
          <a:endParaRPr lang="fr-FR"/>
        </a:p>
      </dgm:t>
    </dgm:pt>
    <dgm:pt modelId="{1262FA3E-B14E-472E-86A1-1CDD397D3C9A}" type="pres">
      <dgm:prSet presAssocID="{C1293C1B-5DC5-4B69-B0C7-962DBDA8CF77}" presName="diagram" presStyleCnt="0">
        <dgm:presLayoutVars>
          <dgm:dir/>
          <dgm:resizeHandles/>
        </dgm:presLayoutVars>
      </dgm:prSet>
      <dgm:spPr/>
    </dgm:pt>
    <dgm:pt modelId="{B5CD6E57-596D-41C7-8DA6-0E6DEDC0B2FE}" type="pres">
      <dgm:prSet presAssocID="{87137AEB-6C38-4C37-AD3E-0AB15DA73FC1}" presName="firstNode" presStyleLbl="node1" presStyleIdx="0" presStyleCnt="3" custLinFactNeighborX="-304" custLinFactNeighborY="-40478">
        <dgm:presLayoutVars>
          <dgm:bulletEnabled val="1"/>
        </dgm:presLayoutVars>
      </dgm:prSet>
      <dgm:spPr/>
    </dgm:pt>
    <dgm:pt modelId="{0FFA364F-1471-44E8-8662-44803F06055E}" type="pres">
      <dgm:prSet presAssocID="{161FFF73-4BA5-4845-9D71-E9909B4C6C62}" presName="sibTrans" presStyleLbl="sibTrans2D1" presStyleIdx="0" presStyleCnt="2"/>
      <dgm:spPr/>
    </dgm:pt>
    <dgm:pt modelId="{B744CAFD-571C-4ED1-85E7-EFAD00D71E38}" type="pres">
      <dgm:prSet presAssocID="{7F1398C9-0DBA-48FD-AE4A-91634FC210BB}" presName="middleNode" presStyleCnt="0"/>
      <dgm:spPr/>
    </dgm:pt>
    <dgm:pt modelId="{9E6BCD23-12BD-4785-BB6B-3786A9A7B115}" type="pres">
      <dgm:prSet presAssocID="{7F1398C9-0DBA-48FD-AE4A-91634FC210BB}" presName="padding" presStyleLbl="node1" presStyleIdx="0" presStyleCnt="3"/>
      <dgm:spPr/>
    </dgm:pt>
    <dgm:pt modelId="{68D1C200-867B-4515-96F5-C13F08A696D8}" type="pres">
      <dgm:prSet presAssocID="{7F1398C9-0DBA-48FD-AE4A-91634FC210BB}" presName="shape" presStyleLbl="node1" presStyleIdx="1" presStyleCnt="3">
        <dgm:presLayoutVars>
          <dgm:bulletEnabled val="1"/>
        </dgm:presLayoutVars>
      </dgm:prSet>
      <dgm:spPr/>
    </dgm:pt>
    <dgm:pt modelId="{1BEC90B6-F9E7-4B41-91C0-1BFFA9507347}" type="pres">
      <dgm:prSet presAssocID="{3E39850A-EAB6-4BDD-A9E4-DE4EC45FE6FB}" presName="sibTrans" presStyleLbl="sibTrans2D1" presStyleIdx="1" presStyleCnt="2"/>
      <dgm:spPr/>
    </dgm:pt>
    <dgm:pt modelId="{66383421-9832-413E-BD01-A02666630DCF}" type="pres">
      <dgm:prSet presAssocID="{BBA20469-3108-49BD-9D51-1CD3D04D1B51}" presName="lastNode" presStyleLbl="node1" presStyleIdx="2" presStyleCnt="3">
        <dgm:presLayoutVars>
          <dgm:bulletEnabled val="1"/>
        </dgm:presLayoutVars>
      </dgm:prSet>
      <dgm:spPr/>
    </dgm:pt>
  </dgm:ptLst>
  <dgm:cxnLst>
    <dgm:cxn modelId="{D1BCC52C-C231-40C2-89B6-B11B91DA903A}" srcId="{C1293C1B-5DC5-4B69-B0C7-962DBDA8CF77}" destId="{87137AEB-6C38-4C37-AD3E-0AB15DA73FC1}" srcOrd="0" destOrd="0" parTransId="{A51FABD0-E2A6-4FF6-A56E-157B8AEBCBFD}" sibTransId="{161FFF73-4BA5-4845-9D71-E9909B4C6C62}"/>
    <dgm:cxn modelId="{B919922F-9D9D-43CC-90A9-17E86932117A}" type="presOf" srcId="{C1293C1B-5DC5-4B69-B0C7-962DBDA8CF77}" destId="{1262FA3E-B14E-472E-86A1-1CDD397D3C9A}" srcOrd="0" destOrd="0" presId="urn:microsoft.com/office/officeart/2005/8/layout/bProcess2"/>
    <dgm:cxn modelId="{F62E9138-44BD-4C93-B2C0-9180998EF28A}" srcId="{C1293C1B-5DC5-4B69-B0C7-962DBDA8CF77}" destId="{BBA20469-3108-49BD-9D51-1CD3D04D1B51}" srcOrd="2" destOrd="0" parTransId="{EB72F9D7-1F94-45BB-8DE1-144A55537088}" sibTransId="{1F565D47-4F30-4FD9-923B-E90463738C7F}"/>
    <dgm:cxn modelId="{70C1A782-9021-4E8E-9578-0EE422EE4043}" type="presOf" srcId="{3E39850A-EAB6-4BDD-A9E4-DE4EC45FE6FB}" destId="{1BEC90B6-F9E7-4B41-91C0-1BFFA9507347}" srcOrd="0" destOrd="0" presId="urn:microsoft.com/office/officeart/2005/8/layout/bProcess2"/>
    <dgm:cxn modelId="{79F0F8C4-DB7E-41B7-9D14-BA5741AC2FC9}" type="presOf" srcId="{7F1398C9-0DBA-48FD-AE4A-91634FC210BB}" destId="{68D1C200-867B-4515-96F5-C13F08A696D8}" srcOrd="0" destOrd="0" presId="urn:microsoft.com/office/officeart/2005/8/layout/bProcess2"/>
    <dgm:cxn modelId="{8F3D90F5-2959-4687-B07D-C3B18B675932}" type="presOf" srcId="{87137AEB-6C38-4C37-AD3E-0AB15DA73FC1}" destId="{B5CD6E57-596D-41C7-8DA6-0E6DEDC0B2FE}" srcOrd="0" destOrd="0" presId="urn:microsoft.com/office/officeart/2005/8/layout/bProcess2"/>
    <dgm:cxn modelId="{D550E0F6-94E0-4038-B58E-B929BEB88528}" type="presOf" srcId="{161FFF73-4BA5-4845-9D71-E9909B4C6C62}" destId="{0FFA364F-1471-44E8-8662-44803F06055E}" srcOrd="0" destOrd="0" presId="urn:microsoft.com/office/officeart/2005/8/layout/bProcess2"/>
    <dgm:cxn modelId="{A3F00BFA-C09F-4F98-8BC7-BF2C8A3DB79C}" srcId="{C1293C1B-5DC5-4B69-B0C7-962DBDA8CF77}" destId="{7F1398C9-0DBA-48FD-AE4A-91634FC210BB}" srcOrd="1" destOrd="0" parTransId="{B6FCDEA1-459D-468F-8208-8CD38E468D47}" sibTransId="{3E39850A-EAB6-4BDD-A9E4-DE4EC45FE6FB}"/>
    <dgm:cxn modelId="{1B7283FB-31C1-4D99-A488-EB9EA3ED1BB8}" type="presOf" srcId="{BBA20469-3108-49BD-9D51-1CD3D04D1B51}" destId="{66383421-9832-413E-BD01-A02666630DCF}" srcOrd="0" destOrd="0" presId="urn:microsoft.com/office/officeart/2005/8/layout/bProcess2"/>
    <dgm:cxn modelId="{7348BED4-9C2C-48DC-A835-2606063E9AD4}" type="presParOf" srcId="{1262FA3E-B14E-472E-86A1-1CDD397D3C9A}" destId="{B5CD6E57-596D-41C7-8DA6-0E6DEDC0B2FE}" srcOrd="0" destOrd="0" presId="urn:microsoft.com/office/officeart/2005/8/layout/bProcess2"/>
    <dgm:cxn modelId="{9C27BD0C-C595-4E46-80FB-9450A3510657}" type="presParOf" srcId="{1262FA3E-B14E-472E-86A1-1CDD397D3C9A}" destId="{0FFA364F-1471-44E8-8662-44803F06055E}" srcOrd="1" destOrd="0" presId="urn:microsoft.com/office/officeart/2005/8/layout/bProcess2"/>
    <dgm:cxn modelId="{59043DAE-9F55-4614-B348-EE44EFEB4C6C}" type="presParOf" srcId="{1262FA3E-B14E-472E-86A1-1CDD397D3C9A}" destId="{B744CAFD-571C-4ED1-85E7-EFAD00D71E38}" srcOrd="2" destOrd="0" presId="urn:microsoft.com/office/officeart/2005/8/layout/bProcess2"/>
    <dgm:cxn modelId="{AEF60206-A62C-4FC1-B881-796138936F48}" type="presParOf" srcId="{B744CAFD-571C-4ED1-85E7-EFAD00D71E38}" destId="{9E6BCD23-12BD-4785-BB6B-3786A9A7B115}" srcOrd="0" destOrd="0" presId="urn:microsoft.com/office/officeart/2005/8/layout/bProcess2"/>
    <dgm:cxn modelId="{14D75D0A-597F-4CB3-883F-BF3A0D3549A6}" type="presParOf" srcId="{B744CAFD-571C-4ED1-85E7-EFAD00D71E38}" destId="{68D1C200-867B-4515-96F5-C13F08A696D8}" srcOrd="1" destOrd="0" presId="urn:microsoft.com/office/officeart/2005/8/layout/bProcess2"/>
    <dgm:cxn modelId="{7F5EBB23-5646-43C8-821D-D1A5A46D1921}" type="presParOf" srcId="{1262FA3E-B14E-472E-86A1-1CDD397D3C9A}" destId="{1BEC90B6-F9E7-4B41-91C0-1BFFA9507347}" srcOrd="3" destOrd="0" presId="urn:microsoft.com/office/officeart/2005/8/layout/bProcess2"/>
    <dgm:cxn modelId="{C2E30262-B452-4243-8A2D-51DD96D5398E}" type="presParOf" srcId="{1262FA3E-B14E-472E-86A1-1CDD397D3C9A}" destId="{66383421-9832-413E-BD01-A02666630DCF}" srcOrd="4"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1293C1B-5DC5-4B69-B0C7-962DBDA8CF77}"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US"/>
        </a:p>
      </dgm:t>
    </dgm:pt>
    <dgm:pt modelId="{87137AEB-6C38-4C37-AD3E-0AB15DA73FC1}">
      <dgm:prSet custT="1"/>
      <dgm:spPr/>
      <dgm:t>
        <a:bodyPr/>
        <a:lstStyle/>
        <a:p>
          <a:r>
            <a:rPr lang="fr-FR" sz="2000" dirty="0"/>
            <a:t>Machine Learning </a:t>
          </a:r>
          <a:endParaRPr lang="en-US" sz="2000" dirty="0"/>
        </a:p>
      </dgm:t>
    </dgm:pt>
    <dgm:pt modelId="{A51FABD0-E2A6-4FF6-A56E-157B8AEBCBFD}" type="parTrans" cxnId="{D1BCC52C-C231-40C2-89B6-B11B91DA903A}">
      <dgm:prSet/>
      <dgm:spPr/>
      <dgm:t>
        <a:bodyPr/>
        <a:lstStyle/>
        <a:p>
          <a:endParaRPr lang="en-US"/>
        </a:p>
      </dgm:t>
    </dgm:pt>
    <dgm:pt modelId="{161FFF73-4BA5-4845-9D71-E9909B4C6C62}" type="sibTrans" cxnId="{D1BCC52C-C231-40C2-89B6-B11B91DA903A}">
      <dgm:prSet/>
      <dgm:spPr/>
      <dgm:t>
        <a:bodyPr/>
        <a:lstStyle/>
        <a:p>
          <a:endParaRPr lang="en-US"/>
        </a:p>
      </dgm:t>
    </dgm:pt>
    <dgm:pt modelId="{7F1398C9-0DBA-48FD-AE4A-91634FC210BB}">
      <dgm:prSet custT="1"/>
      <dgm:spPr/>
      <dgm:t>
        <a:bodyPr/>
        <a:lstStyle/>
        <a:p>
          <a:r>
            <a:rPr lang="fr-FR" sz="1400" dirty="0"/>
            <a:t>Résultats</a:t>
          </a:r>
          <a:r>
            <a:rPr lang="fr-FR" sz="1000" dirty="0"/>
            <a:t> </a:t>
          </a:r>
        </a:p>
      </dgm:t>
    </dgm:pt>
    <dgm:pt modelId="{B6FCDEA1-459D-468F-8208-8CD38E468D47}" type="parTrans" cxnId="{A3F00BFA-C09F-4F98-8BC7-BF2C8A3DB79C}">
      <dgm:prSet/>
      <dgm:spPr/>
      <dgm:t>
        <a:bodyPr/>
        <a:lstStyle/>
        <a:p>
          <a:endParaRPr lang="fr-FR"/>
        </a:p>
      </dgm:t>
    </dgm:pt>
    <dgm:pt modelId="{3E39850A-EAB6-4BDD-A9E4-DE4EC45FE6FB}" type="sibTrans" cxnId="{A3F00BFA-C09F-4F98-8BC7-BF2C8A3DB79C}">
      <dgm:prSet/>
      <dgm:spPr/>
      <dgm:t>
        <a:bodyPr/>
        <a:lstStyle/>
        <a:p>
          <a:endParaRPr lang="fr-FR"/>
        </a:p>
      </dgm:t>
    </dgm:pt>
    <dgm:pt modelId="{BBA20469-3108-49BD-9D51-1CD3D04D1B51}">
      <dgm:prSet/>
      <dgm:spPr/>
      <dgm:t>
        <a:bodyPr/>
        <a:lstStyle/>
        <a:p>
          <a:r>
            <a:rPr lang="fr-FR" dirty="0"/>
            <a:t>Avec la variable ENERGYSTARSCORE</a:t>
          </a:r>
        </a:p>
      </dgm:t>
    </dgm:pt>
    <dgm:pt modelId="{EB72F9D7-1F94-45BB-8DE1-144A55537088}" type="parTrans" cxnId="{F62E9138-44BD-4C93-B2C0-9180998EF28A}">
      <dgm:prSet/>
      <dgm:spPr/>
      <dgm:t>
        <a:bodyPr/>
        <a:lstStyle/>
        <a:p>
          <a:endParaRPr lang="fr-FR"/>
        </a:p>
      </dgm:t>
    </dgm:pt>
    <dgm:pt modelId="{1F565D47-4F30-4FD9-923B-E90463738C7F}" type="sibTrans" cxnId="{F62E9138-44BD-4C93-B2C0-9180998EF28A}">
      <dgm:prSet/>
      <dgm:spPr/>
      <dgm:t>
        <a:bodyPr/>
        <a:lstStyle/>
        <a:p>
          <a:endParaRPr lang="fr-FR"/>
        </a:p>
      </dgm:t>
    </dgm:pt>
    <dgm:pt modelId="{1262FA3E-B14E-472E-86A1-1CDD397D3C9A}" type="pres">
      <dgm:prSet presAssocID="{C1293C1B-5DC5-4B69-B0C7-962DBDA8CF77}" presName="diagram" presStyleCnt="0">
        <dgm:presLayoutVars>
          <dgm:dir/>
          <dgm:resizeHandles/>
        </dgm:presLayoutVars>
      </dgm:prSet>
      <dgm:spPr/>
    </dgm:pt>
    <dgm:pt modelId="{B5CD6E57-596D-41C7-8DA6-0E6DEDC0B2FE}" type="pres">
      <dgm:prSet presAssocID="{87137AEB-6C38-4C37-AD3E-0AB15DA73FC1}" presName="firstNode" presStyleLbl="node1" presStyleIdx="0" presStyleCnt="3" custLinFactNeighborX="-304" custLinFactNeighborY="-40478">
        <dgm:presLayoutVars>
          <dgm:bulletEnabled val="1"/>
        </dgm:presLayoutVars>
      </dgm:prSet>
      <dgm:spPr/>
    </dgm:pt>
    <dgm:pt modelId="{0FFA364F-1471-44E8-8662-44803F06055E}" type="pres">
      <dgm:prSet presAssocID="{161FFF73-4BA5-4845-9D71-E9909B4C6C62}" presName="sibTrans" presStyleLbl="sibTrans2D1" presStyleIdx="0" presStyleCnt="2"/>
      <dgm:spPr/>
    </dgm:pt>
    <dgm:pt modelId="{B744CAFD-571C-4ED1-85E7-EFAD00D71E38}" type="pres">
      <dgm:prSet presAssocID="{7F1398C9-0DBA-48FD-AE4A-91634FC210BB}" presName="middleNode" presStyleCnt="0"/>
      <dgm:spPr/>
    </dgm:pt>
    <dgm:pt modelId="{9E6BCD23-12BD-4785-BB6B-3786A9A7B115}" type="pres">
      <dgm:prSet presAssocID="{7F1398C9-0DBA-48FD-AE4A-91634FC210BB}" presName="padding" presStyleLbl="node1" presStyleIdx="0" presStyleCnt="3"/>
      <dgm:spPr/>
    </dgm:pt>
    <dgm:pt modelId="{68D1C200-867B-4515-96F5-C13F08A696D8}" type="pres">
      <dgm:prSet presAssocID="{7F1398C9-0DBA-48FD-AE4A-91634FC210BB}" presName="shape" presStyleLbl="node1" presStyleIdx="1" presStyleCnt="3">
        <dgm:presLayoutVars>
          <dgm:bulletEnabled val="1"/>
        </dgm:presLayoutVars>
      </dgm:prSet>
      <dgm:spPr/>
    </dgm:pt>
    <dgm:pt modelId="{1BEC90B6-F9E7-4B41-91C0-1BFFA9507347}" type="pres">
      <dgm:prSet presAssocID="{3E39850A-EAB6-4BDD-A9E4-DE4EC45FE6FB}" presName="sibTrans" presStyleLbl="sibTrans2D1" presStyleIdx="1" presStyleCnt="2"/>
      <dgm:spPr/>
    </dgm:pt>
    <dgm:pt modelId="{66383421-9832-413E-BD01-A02666630DCF}" type="pres">
      <dgm:prSet presAssocID="{BBA20469-3108-49BD-9D51-1CD3D04D1B51}" presName="lastNode" presStyleLbl="node1" presStyleIdx="2" presStyleCnt="3">
        <dgm:presLayoutVars>
          <dgm:bulletEnabled val="1"/>
        </dgm:presLayoutVars>
      </dgm:prSet>
      <dgm:spPr/>
    </dgm:pt>
  </dgm:ptLst>
  <dgm:cxnLst>
    <dgm:cxn modelId="{D1BCC52C-C231-40C2-89B6-B11B91DA903A}" srcId="{C1293C1B-5DC5-4B69-B0C7-962DBDA8CF77}" destId="{87137AEB-6C38-4C37-AD3E-0AB15DA73FC1}" srcOrd="0" destOrd="0" parTransId="{A51FABD0-E2A6-4FF6-A56E-157B8AEBCBFD}" sibTransId="{161FFF73-4BA5-4845-9D71-E9909B4C6C62}"/>
    <dgm:cxn modelId="{B919922F-9D9D-43CC-90A9-17E86932117A}" type="presOf" srcId="{C1293C1B-5DC5-4B69-B0C7-962DBDA8CF77}" destId="{1262FA3E-B14E-472E-86A1-1CDD397D3C9A}" srcOrd="0" destOrd="0" presId="urn:microsoft.com/office/officeart/2005/8/layout/bProcess2"/>
    <dgm:cxn modelId="{F62E9138-44BD-4C93-B2C0-9180998EF28A}" srcId="{C1293C1B-5DC5-4B69-B0C7-962DBDA8CF77}" destId="{BBA20469-3108-49BD-9D51-1CD3D04D1B51}" srcOrd="2" destOrd="0" parTransId="{EB72F9D7-1F94-45BB-8DE1-144A55537088}" sibTransId="{1F565D47-4F30-4FD9-923B-E90463738C7F}"/>
    <dgm:cxn modelId="{70C1A782-9021-4E8E-9578-0EE422EE4043}" type="presOf" srcId="{3E39850A-EAB6-4BDD-A9E4-DE4EC45FE6FB}" destId="{1BEC90B6-F9E7-4B41-91C0-1BFFA9507347}" srcOrd="0" destOrd="0" presId="urn:microsoft.com/office/officeart/2005/8/layout/bProcess2"/>
    <dgm:cxn modelId="{79F0F8C4-DB7E-41B7-9D14-BA5741AC2FC9}" type="presOf" srcId="{7F1398C9-0DBA-48FD-AE4A-91634FC210BB}" destId="{68D1C200-867B-4515-96F5-C13F08A696D8}" srcOrd="0" destOrd="0" presId="urn:microsoft.com/office/officeart/2005/8/layout/bProcess2"/>
    <dgm:cxn modelId="{8F3D90F5-2959-4687-B07D-C3B18B675932}" type="presOf" srcId="{87137AEB-6C38-4C37-AD3E-0AB15DA73FC1}" destId="{B5CD6E57-596D-41C7-8DA6-0E6DEDC0B2FE}" srcOrd="0" destOrd="0" presId="urn:microsoft.com/office/officeart/2005/8/layout/bProcess2"/>
    <dgm:cxn modelId="{D550E0F6-94E0-4038-B58E-B929BEB88528}" type="presOf" srcId="{161FFF73-4BA5-4845-9D71-E9909B4C6C62}" destId="{0FFA364F-1471-44E8-8662-44803F06055E}" srcOrd="0" destOrd="0" presId="urn:microsoft.com/office/officeart/2005/8/layout/bProcess2"/>
    <dgm:cxn modelId="{A3F00BFA-C09F-4F98-8BC7-BF2C8A3DB79C}" srcId="{C1293C1B-5DC5-4B69-B0C7-962DBDA8CF77}" destId="{7F1398C9-0DBA-48FD-AE4A-91634FC210BB}" srcOrd="1" destOrd="0" parTransId="{B6FCDEA1-459D-468F-8208-8CD38E468D47}" sibTransId="{3E39850A-EAB6-4BDD-A9E4-DE4EC45FE6FB}"/>
    <dgm:cxn modelId="{1B7283FB-31C1-4D99-A488-EB9EA3ED1BB8}" type="presOf" srcId="{BBA20469-3108-49BD-9D51-1CD3D04D1B51}" destId="{66383421-9832-413E-BD01-A02666630DCF}" srcOrd="0" destOrd="0" presId="urn:microsoft.com/office/officeart/2005/8/layout/bProcess2"/>
    <dgm:cxn modelId="{7348BED4-9C2C-48DC-A835-2606063E9AD4}" type="presParOf" srcId="{1262FA3E-B14E-472E-86A1-1CDD397D3C9A}" destId="{B5CD6E57-596D-41C7-8DA6-0E6DEDC0B2FE}" srcOrd="0" destOrd="0" presId="urn:microsoft.com/office/officeart/2005/8/layout/bProcess2"/>
    <dgm:cxn modelId="{9C27BD0C-C595-4E46-80FB-9450A3510657}" type="presParOf" srcId="{1262FA3E-B14E-472E-86A1-1CDD397D3C9A}" destId="{0FFA364F-1471-44E8-8662-44803F06055E}" srcOrd="1" destOrd="0" presId="urn:microsoft.com/office/officeart/2005/8/layout/bProcess2"/>
    <dgm:cxn modelId="{59043DAE-9F55-4614-B348-EE44EFEB4C6C}" type="presParOf" srcId="{1262FA3E-B14E-472E-86A1-1CDD397D3C9A}" destId="{B744CAFD-571C-4ED1-85E7-EFAD00D71E38}" srcOrd="2" destOrd="0" presId="urn:microsoft.com/office/officeart/2005/8/layout/bProcess2"/>
    <dgm:cxn modelId="{AEF60206-A62C-4FC1-B881-796138936F48}" type="presParOf" srcId="{B744CAFD-571C-4ED1-85E7-EFAD00D71E38}" destId="{9E6BCD23-12BD-4785-BB6B-3786A9A7B115}" srcOrd="0" destOrd="0" presId="urn:microsoft.com/office/officeart/2005/8/layout/bProcess2"/>
    <dgm:cxn modelId="{14D75D0A-597F-4CB3-883F-BF3A0D3549A6}" type="presParOf" srcId="{B744CAFD-571C-4ED1-85E7-EFAD00D71E38}" destId="{68D1C200-867B-4515-96F5-C13F08A696D8}" srcOrd="1" destOrd="0" presId="urn:microsoft.com/office/officeart/2005/8/layout/bProcess2"/>
    <dgm:cxn modelId="{7F5EBB23-5646-43C8-821D-D1A5A46D1921}" type="presParOf" srcId="{1262FA3E-B14E-472E-86A1-1CDD397D3C9A}" destId="{1BEC90B6-F9E7-4B41-91C0-1BFFA9507347}" srcOrd="3" destOrd="0" presId="urn:microsoft.com/office/officeart/2005/8/layout/bProcess2"/>
    <dgm:cxn modelId="{C2E30262-B452-4243-8A2D-51DD96D5398E}" type="presParOf" srcId="{1262FA3E-B14E-472E-86A1-1CDD397D3C9A}" destId="{66383421-9832-413E-BD01-A02666630DCF}" srcOrd="4"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1293C1B-5DC5-4B69-B0C7-962DBDA8CF77}"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US"/>
        </a:p>
      </dgm:t>
    </dgm:pt>
    <dgm:pt modelId="{87137AEB-6C38-4C37-AD3E-0AB15DA73FC1}">
      <dgm:prSet custT="1"/>
      <dgm:spPr/>
      <dgm:t>
        <a:bodyPr/>
        <a:lstStyle/>
        <a:p>
          <a:r>
            <a:rPr lang="fr-FR" sz="2000" dirty="0"/>
            <a:t>Machine Learning </a:t>
          </a:r>
          <a:endParaRPr lang="en-US" sz="2000" dirty="0"/>
        </a:p>
      </dgm:t>
    </dgm:pt>
    <dgm:pt modelId="{A51FABD0-E2A6-4FF6-A56E-157B8AEBCBFD}" type="parTrans" cxnId="{D1BCC52C-C231-40C2-89B6-B11B91DA903A}">
      <dgm:prSet/>
      <dgm:spPr/>
      <dgm:t>
        <a:bodyPr/>
        <a:lstStyle/>
        <a:p>
          <a:endParaRPr lang="en-US"/>
        </a:p>
      </dgm:t>
    </dgm:pt>
    <dgm:pt modelId="{161FFF73-4BA5-4845-9D71-E9909B4C6C62}" type="sibTrans" cxnId="{D1BCC52C-C231-40C2-89B6-B11B91DA903A}">
      <dgm:prSet/>
      <dgm:spPr/>
      <dgm:t>
        <a:bodyPr/>
        <a:lstStyle/>
        <a:p>
          <a:endParaRPr lang="en-US"/>
        </a:p>
      </dgm:t>
    </dgm:pt>
    <dgm:pt modelId="{7F1398C9-0DBA-48FD-AE4A-91634FC210BB}">
      <dgm:prSet custT="1"/>
      <dgm:spPr/>
      <dgm:t>
        <a:bodyPr/>
        <a:lstStyle/>
        <a:p>
          <a:r>
            <a:rPr lang="fr-FR" sz="1400" dirty="0"/>
            <a:t>Résultats</a:t>
          </a:r>
          <a:r>
            <a:rPr lang="fr-FR" sz="1000" dirty="0"/>
            <a:t> </a:t>
          </a:r>
        </a:p>
      </dgm:t>
    </dgm:pt>
    <dgm:pt modelId="{B6FCDEA1-459D-468F-8208-8CD38E468D47}" type="parTrans" cxnId="{A3F00BFA-C09F-4F98-8BC7-BF2C8A3DB79C}">
      <dgm:prSet/>
      <dgm:spPr/>
      <dgm:t>
        <a:bodyPr/>
        <a:lstStyle/>
        <a:p>
          <a:endParaRPr lang="fr-FR"/>
        </a:p>
      </dgm:t>
    </dgm:pt>
    <dgm:pt modelId="{3E39850A-EAB6-4BDD-A9E4-DE4EC45FE6FB}" type="sibTrans" cxnId="{A3F00BFA-C09F-4F98-8BC7-BF2C8A3DB79C}">
      <dgm:prSet/>
      <dgm:spPr/>
      <dgm:t>
        <a:bodyPr/>
        <a:lstStyle/>
        <a:p>
          <a:endParaRPr lang="fr-FR"/>
        </a:p>
      </dgm:t>
    </dgm:pt>
    <dgm:pt modelId="{BBA20469-3108-49BD-9D51-1CD3D04D1B51}">
      <dgm:prSet/>
      <dgm:spPr/>
      <dgm:t>
        <a:bodyPr/>
        <a:lstStyle/>
        <a:p>
          <a:r>
            <a:rPr lang="fr-FR" dirty="0"/>
            <a:t>Avec la variable ENERGYSTARSCORE</a:t>
          </a:r>
        </a:p>
      </dgm:t>
    </dgm:pt>
    <dgm:pt modelId="{EB72F9D7-1F94-45BB-8DE1-144A55537088}" type="parTrans" cxnId="{F62E9138-44BD-4C93-B2C0-9180998EF28A}">
      <dgm:prSet/>
      <dgm:spPr/>
      <dgm:t>
        <a:bodyPr/>
        <a:lstStyle/>
        <a:p>
          <a:endParaRPr lang="fr-FR"/>
        </a:p>
      </dgm:t>
    </dgm:pt>
    <dgm:pt modelId="{1F565D47-4F30-4FD9-923B-E90463738C7F}" type="sibTrans" cxnId="{F62E9138-44BD-4C93-B2C0-9180998EF28A}">
      <dgm:prSet/>
      <dgm:spPr/>
      <dgm:t>
        <a:bodyPr/>
        <a:lstStyle/>
        <a:p>
          <a:endParaRPr lang="fr-FR"/>
        </a:p>
      </dgm:t>
    </dgm:pt>
    <dgm:pt modelId="{1262FA3E-B14E-472E-86A1-1CDD397D3C9A}" type="pres">
      <dgm:prSet presAssocID="{C1293C1B-5DC5-4B69-B0C7-962DBDA8CF77}" presName="diagram" presStyleCnt="0">
        <dgm:presLayoutVars>
          <dgm:dir/>
          <dgm:resizeHandles/>
        </dgm:presLayoutVars>
      </dgm:prSet>
      <dgm:spPr/>
    </dgm:pt>
    <dgm:pt modelId="{B5CD6E57-596D-41C7-8DA6-0E6DEDC0B2FE}" type="pres">
      <dgm:prSet presAssocID="{87137AEB-6C38-4C37-AD3E-0AB15DA73FC1}" presName="firstNode" presStyleLbl="node1" presStyleIdx="0" presStyleCnt="3" custLinFactNeighborX="-304" custLinFactNeighborY="-40478">
        <dgm:presLayoutVars>
          <dgm:bulletEnabled val="1"/>
        </dgm:presLayoutVars>
      </dgm:prSet>
      <dgm:spPr/>
    </dgm:pt>
    <dgm:pt modelId="{0FFA364F-1471-44E8-8662-44803F06055E}" type="pres">
      <dgm:prSet presAssocID="{161FFF73-4BA5-4845-9D71-E9909B4C6C62}" presName="sibTrans" presStyleLbl="sibTrans2D1" presStyleIdx="0" presStyleCnt="2"/>
      <dgm:spPr/>
    </dgm:pt>
    <dgm:pt modelId="{B744CAFD-571C-4ED1-85E7-EFAD00D71E38}" type="pres">
      <dgm:prSet presAssocID="{7F1398C9-0DBA-48FD-AE4A-91634FC210BB}" presName="middleNode" presStyleCnt="0"/>
      <dgm:spPr/>
    </dgm:pt>
    <dgm:pt modelId="{9E6BCD23-12BD-4785-BB6B-3786A9A7B115}" type="pres">
      <dgm:prSet presAssocID="{7F1398C9-0DBA-48FD-AE4A-91634FC210BB}" presName="padding" presStyleLbl="node1" presStyleIdx="0" presStyleCnt="3"/>
      <dgm:spPr/>
    </dgm:pt>
    <dgm:pt modelId="{68D1C200-867B-4515-96F5-C13F08A696D8}" type="pres">
      <dgm:prSet presAssocID="{7F1398C9-0DBA-48FD-AE4A-91634FC210BB}" presName="shape" presStyleLbl="node1" presStyleIdx="1" presStyleCnt="3">
        <dgm:presLayoutVars>
          <dgm:bulletEnabled val="1"/>
        </dgm:presLayoutVars>
      </dgm:prSet>
      <dgm:spPr/>
    </dgm:pt>
    <dgm:pt modelId="{1BEC90B6-F9E7-4B41-91C0-1BFFA9507347}" type="pres">
      <dgm:prSet presAssocID="{3E39850A-EAB6-4BDD-A9E4-DE4EC45FE6FB}" presName="sibTrans" presStyleLbl="sibTrans2D1" presStyleIdx="1" presStyleCnt="2"/>
      <dgm:spPr/>
    </dgm:pt>
    <dgm:pt modelId="{66383421-9832-413E-BD01-A02666630DCF}" type="pres">
      <dgm:prSet presAssocID="{BBA20469-3108-49BD-9D51-1CD3D04D1B51}" presName="lastNode" presStyleLbl="node1" presStyleIdx="2" presStyleCnt="3">
        <dgm:presLayoutVars>
          <dgm:bulletEnabled val="1"/>
        </dgm:presLayoutVars>
      </dgm:prSet>
      <dgm:spPr/>
    </dgm:pt>
  </dgm:ptLst>
  <dgm:cxnLst>
    <dgm:cxn modelId="{D1BCC52C-C231-40C2-89B6-B11B91DA903A}" srcId="{C1293C1B-5DC5-4B69-B0C7-962DBDA8CF77}" destId="{87137AEB-6C38-4C37-AD3E-0AB15DA73FC1}" srcOrd="0" destOrd="0" parTransId="{A51FABD0-E2A6-4FF6-A56E-157B8AEBCBFD}" sibTransId="{161FFF73-4BA5-4845-9D71-E9909B4C6C62}"/>
    <dgm:cxn modelId="{B919922F-9D9D-43CC-90A9-17E86932117A}" type="presOf" srcId="{C1293C1B-5DC5-4B69-B0C7-962DBDA8CF77}" destId="{1262FA3E-B14E-472E-86A1-1CDD397D3C9A}" srcOrd="0" destOrd="0" presId="urn:microsoft.com/office/officeart/2005/8/layout/bProcess2"/>
    <dgm:cxn modelId="{F62E9138-44BD-4C93-B2C0-9180998EF28A}" srcId="{C1293C1B-5DC5-4B69-B0C7-962DBDA8CF77}" destId="{BBA20469-3108-49BD-9D51-1CD3D04D1B51}" srcOrd="2" destOrd="0" parTransId="{EB72F9D7-1F94-45BB-8DE1-144A55537088}" sibTransId="{1F565D47-4F30-4FD9-923B-E90463738C7F}"/>
    <dgm:cxn modelId="{70C1A782-9021-4E8E-9578-0EE422EE4043}" type="presOf" srcId="{3E39850A-EAB6-4BDD-A9E4-DE4EC45FE6FB}" destId="{1BEC90B6-F9E7-4B41-91C0-1BFFA9507347}" srcOrd="0" destOrd="0" presId="urn:microsoft.com/office/officeart/2005/8/layout/bProcess2"/>
    <dgm:cxn modelId="{79F0F8C4-DB7E-41B7-9D14-BA5741AC2FC9}" type="presOf" srcId="{7F1398C9-0DBA-48FD-AE4A-91634FC210BB}" destId="{68D1C200-867B-4515-96F5-C13F08A696D8}" srcOrd="0" destOrd="0" presId="urn:microsoft.com/office/officeart/2005/8/layout/bProcess2"/>
    <dgm:cxn modelId="{8F3D90F5-2959-4687-B07D-C3B18B675932}" type="presOf" srcId="{87137AEB-6C38-4C37-AD3E-0AB15DA73FC1}" destId="{B5CD6E57-596D-41C7-8DA6-0E6DEDC0B2FE}" srcOrd="0" destOrd="0" presId="urn:microsoft.com/office/officeart/2005/8/layout/bProcess2"/>
    <dgm:cxn modelId="{D550E0F6-94E0-4038-B58E-B929BEB88528}" type="presOf" srcId="{161FFF73-4BA5-4845-9D71-E9909B4C6C62}" destId="{0FFA364F-1471-44E8-8662-44803F06055E}" srcOrd="0" destOrd="0" presId="urn:microsoft.com/office/officeart/2005/8/layout/bProcess2"/>
    <dgm:cxn modelId="{A3F00BFA-C09F-4F98-8BC7-BF2C8A3DB79C}" srcId="{C1293C1B-5DC5-4B69-B0C7-962DBDA8CF77}" destId="{7F1398C9-0DBA-48FD-AE4A-91634FC210BB}" srcOrd="1" destOrd="0" parTransId="{B6FCDEA1-459D-468F-8208-8CD38E468D47}" sibTransId="{3E39850A-EAB6-4BDD-A9E4-DE4EC45FE6FB}"/>
    <dgm:cxn modelId="{1B7283FB-31C1-4D99-A488-EB9EA3ED1BB8}" type="presOf" srcId="{BBA20469-3108-49BD-9D51-1CD3D04D1B51}" destId="{66383421-9832-413E-BD01-A02666630DCF}" srcOrd="0" destOrd="0" presId="urn:microsoft.com/office/officeart/2005/8/layout/bProcess2"/>
    <dgm:cxn modelId="{7348BED4-9C2C-48DC-A835-2606063E9AD4}" type="presParOf" srcId="{1262FA3E-B14E-472E-86A1-1CDD397D3C9A}" destId="{B5CD6E57-596D-41C7-8DA6-0E6DEDC0B2FE}" srcOrd="0" destOrd="0" presId="urn:microsoft.com/office/officeart/2005/8/layout/bProcess2"/>
    <dgm:cxn modelId="{9C27BD0C-C595-4E46-80FB-9450A3510657}" type="presParOf" srcId="{1262FA3E-B14E-472E-86A1-1CDD397D3C9A}" destId="{0FFA364F-1471-44E8-8662-44803F06055E}" srcOrd="1" destOrd="0" presId="urn:microsoft.com/office/officeart/2005/8/layout/bProcess2"/>
    <dgm:cxn modelId="{59043DAE-9F55-4614-B348-EE44EFEB4C6C}" type="presParOf" srcId="{1262FA3E-B14E-472E-86A1-1CDD397D3C9A}" destId="{B744CAFD-571C-4ED1-85E7-EFAD00D71E38}" srcOrd="2" destOrd="0" presId="urn:microsoft.com/office/officeart/2005/8/layout/bProcess2"/>
    <dgm:cxn modelId="{AEF60206-A62C-4FC1-B881-796138936F48}" type="presParOf" srcId="{B744CAFD-571C-4ED1-85E7-EFAD00D71E38}" destId="{9E6BCD23-12BD-4785-BB6B-3786A9A7B115}" srcOrd="0" destOrd="0" presId="urn:microsoft.com/office/officeart/2005/8/layout/bProcess2"/>
    <dgm:cxn modelId="{14D75D0A-597F-4CB3-883F-BF3A0D3549A6}" type="presParOf" srcId="{B744CAFD-571C-4ED1-85E7-EFAD00D71E38}" destId="{68D1C200-867B-4515-96F5-C13F08A696D8}" srcOrd="1" destOrd="0" presId="urn:microsoft.com/office/officeart/2005/8/layout/bProcess2"/>
    <dgm:cxn modelId="{7F5EBB23-5646-43C8-821D-D1A5A46D1921}" type="presParOf" srcId="{1262FA3E-B14E-472E-86A1-1CDD397D3C9A}" destId="{1BEC90B6-F9E7-4B41-91C0-1BFFA9507347}" srcOrd="3" destOrd="0" presId="urn:microsoft.com/office/officeart/2005/8/layout/bProcess2"/>
    <dgm:cxn modelId="{C2E30262-B452-4243-8A2D-51DD96D5398E}" type="presParOf" srcId="{1262FA3E-B14E-472E-86A1-1CDD397D3C9A}" destId="{66383421-9832-413E-BD01-A02666630DCF}" srcOrd="4"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C1293C1B-5DC5-4B69-B0C7-962DBDA8CF77}"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US"/>
        </a:p>
      </dgm:t>
    </dgm:pt>
    <dgm:pt modelId="{7F1398C9-0DBA-48FD-AE4A-91634FC210BB}">
      <dgm:prSet custT="1"/>
      <dgm:spPr/>
      <dgm:t>
        <a:bodyPr/>
        <a:lstStyle/>
        <a:p>
          <a:r>
            <a:rPr lang="fr-FR" sz="3600" dirty="0"/>
            <a:t>Conclusion   </a:t>
          </a:r>
        </a:p>
      </dgm:t>
    </dgm:pt>
    <dgm:pt modelId="{B6FCDEA1-459D-468F-8208-8CD38E468D47}" type="parTrans" cxnId="{A3F00BFA-C09F-4F98-8BC7-BF2C8A3DB79C}">
      <dgm:prSet/>
      <dgm:spPr/>
      <dgm:t>
        <a:bodyPr/>
        <a:lstStyle/>
        <a:p>
          <a:endParaRPr lang="fr-FR"/>
        </a:p>
      </dgm:t>
    </dgm:pt>
    <dgm:pt modelId="{3E39850A-EAB6-4BDD-A9E4-DE4EC45FE6FB}" type="sibTrans" cxnId="{A3F00BFA-C09F-4F98-8BC7-BF2C8A3DB79C}">
      <dgm:prSet/>
      <dgm:spPr/>
      <dgm:t>
        <a:bodyPr/>
        <a:lstStyle/>
        <a:p>
          <a:endParaRPr lang="fr-FR"/>
        </a:p>
      </dgm:t>
    </dgm:pt>
    <dgm:pt modelId="{1262FA3E-B14E-472E-86A1-1CDD397D3C9A}" type="pres">
      <dgm:prSet presAssocID="{C1293C1B-5DC5-4B69-B0C7-962DBDA8CF77}" presName="diagram" presStyleCnt="0">
        <dgm:presLayoutVars>
          <dgm:dir/>
          <dgm:resizeHandles/>
        </dgm:presLayoutVars>
      </dgm:prSet>
      <dgm:spPr/>
    </dgm:pt>
    <dgm:pt modelId="{C2941D04-58FB-4804-9169-749DD4E90D8C}" type="pres">
      <dgm:prSet presAssocID="{7F1398C9-0DBA-48FD-AE4A-91634FC210BB}" presName="firstNode" presStyleLbl="node1" presStyleIdx="0" presStyleCnt="1" custLinFactNeighborX="-5998">
        <dgm:presLayoutVars>
          <dgm:bulletEnabled val="1"/>
        </dgm:presLayoutVars>
      </dgm:prSet>
      <dgm:spPr/>
    </dgm:pt>
  </dgm:ptLst>
  <dgm:cxnLst>
    <dgm:cxn modelId="{8794641A-88F8-48F2-B2CB-A5FE63613A1B}" type="presOf" srcId="{7F1398C9-0DBA-48FD-AE4A-91634FC210BB}" destId="{C2941D04-58FB-4804-9169-749DD4E90D8C}" srcOrd="0" destOrd="0" presId="urn:microsoft.com/office/officeart/2005/8/layout/bProcess2"/>
    <dgm:cxn modelId="{B919922F-9D9D-43CC-90A9-17E86932117A}" type="presOf" srcId="{C1293C1B-5DC5-4B69-B0C7-962DBDA8CF77}" destId="{1262FA3E-B14E-472E-86A1-1CDD397D3C9A}" srcOrd="0" destOrd="0" presId="urn:microsoft.com/office/officeart/2005/8/layout/bProcess2"/>
    <dgm:cxn modelId="{A3F00BFA-C09F-4F98-8BC7-BF2C8A3DB79C}" srcId="{C1293C1B-5DC5-4B69-B0C7-962DBDA8CF77}" destId="{7F1398C9-0DBA-48FD-AE4A-91634FC210BB}" srcOrd="0" destOrd="0" parTransId="{B6FCDEA1-459D-468F-8208-8CD38E468D47}" sibTransId="{3E39850A-EAB6-4BDD-A9E4-DE4EC45FE6FB}"/>
    <dgm:cxn modelId="{E5204C26-AC54-4637-86ED-AA47CDFB8945}" type="presParOf" srcId="{1262FA3E-B14E-472E-86A1-1CDD397D3C9A}" destId="{C2941D04-58FB-4804-9169-749DD4E90D8C}" srcOrd="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F965F28-E276-4F41-B8B5-A60CBA4A512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A4F5C88-B22D-4C6D-B6E7-9F03B47E1A02}">
      <dgm:prSet/>
      <dgm:spPr/>
      <dgm:t>
        <a:bodyPr/>
        <a:lstStyle/>
        <a:p>
          <a:pPr>
            <a:lnSpc>
              <a:spcPct val="100000"/>
            </a:lnSpc>
          </a:pPr>
          <a:r>
            <a:rPr lang="fr-FR" b="0" i="0" baseline="0"/>
            <a:t>Préparation des données : Analyse exploratoire, nettoyage, gestion des valeurs manquantes et transformation des variables sont essentiels.</a:t>
          </a:r>
          <a:endParaRPr lang="en-US"/>
        </a:p>
      </dgm:t>
    </dgm:pt>
    <dgm:pt modelId="{D7D5B1CD-5436-49C4-8872-7300422E0F62}" type="parTrans" cxnId="{9A2F177F-0339-4E78-82EF-9B461E0CFB43}">
      <dgm:prSet/>
      <dgm:spPr/>
      <dgm:t>
        <a:bodyPr/>
        <a:lstStyle/>
        <a:p>
          <a:endParaRPr lang="en-US"/>
        </a:p>
      </dgm:t>
    </dgm:pt>
    <dgm:pt modelId="{C71E764A-827B-4E99-8546-29CBF40C5E84}" type="sibTrans" cxnId="{9A2F177F-0339-4E78-82EF-9B461E0CFB43}">
      <dgm:prSet/>
      <dgm:spPr/>
      <dgm:t>
        <a:bodyPr/>
        <a:lstStyle/>
        <a:p>
          <a:endParaRPr lang="en-US"/>
        </a:p>
      </dgm:t>
    </dgm:pt>
    <dgm:pt modelId="{44926E7B-331B-4855-A53D-836D7502C2FE}">
      <dgm:prSet/>
      <dgm:spPr/>
      <dgm:t>
        <a:bodyPr/>
        <a:lstStyle/>
        <a:p>
          <a:pPr>
            <a:lnSpc>
              <a:spcPct val="100000"/>
            </a:lnSpc>
          </a:pPr>
          <a:r>
            <a:rPr lang="fr-FR" b="0" i="0" baseline="0"/>
            <a:t>Prévention de la fuite de données : Séparer strictement les ensembles d'entraînement et de test.</a:t>
          </a:r>
          <a:endParaRPr lang="en-US"/>
        </a:p>
      </dgm:t>
    </dgm:pt>
    <dgm:pt modelId="{803C61E1-E261-4B22-918A-FBEDDE840C41}" type="parTrans" cxnId="{CCA2ED54-4616-4AC2-935D-0BD593075667}">
      <dgm:prSet/>
      <dgm:spPr/>
      <dgm:t>
        <a:bodyPr/>
        <a:lstStyle/>
        <a:p>
          <a:endParaRPr lang="en-US"/>
        </a:p>
      </dgm:t>
    </dgm:pt>
    <dgm:pt modelId="{669A78A2-F9DC-4EA9-8B59-1C8032E30E55}" type="sibTrans" cxnId="{CCA2ED54-4616-4AC2-935D-0BD593075667}">
      <dgm:prSet/>
      <dgm:spPr/>
      <dgm:t>
        <a:bodyPr/>
        <a:lstStyle/>
        <a:p>
          <a:endParaRPr lang="en-US"/>
        </a:p>
      </dgm:t>
    </dgm:pt>
    <dgm:pt modelId="{53C06787-F2AB-41B6-9FB2-20AE2772F706}">
      <dgm:prSet/>
      <dgm:spPr/>
      <dgm:t>
        <a:bodyPr/>
        <a:lstStyle/>
        <a:p>
          <a:pPr>
            <a:lnSpc>
              <a:spcPct val="100000"/>
            </a:lnSpc>
          </a:pPr>
          <a:r>
            <a:rPr lang="fr-FR" b="0" i="0" baseline="0"/>
            <a:t>Choix des algorithmes : Tester plusieurs modèles (régression, arbres de décision, SVM) et choisir le plus adapté.</a:t>
          </a:r>
          <a:endParaRPr lang="en-US"/>
        </a:p>
      </dgm:t>
    </dgm:pt>
    <dgm:pt modelId="{BDEF48EE-0617-43DA-9990-54F3916A1120}" type="parTrans" cxnId="{420B5411-4CC9-4273-9D0D-E35A7BFFEDD7}">
      <dgm:prSet/>
      <dgm:spPr/>
      <dgm:t>
        <a:bodyPr/>
        <a:lstStyle/>
        <a:p>
          <a:endParaRPr lang="en-US"/>
        </a:p>
      </dgm:t>
    </dgm:pt>
    <dgm:pt modelId="{835C213B-9D8F-4803-A124-E26DAC36B31F}" type="sibTrans" cxnId="{420B5411-4CC9-4273-9D0D-E35A7BFFEDD7}">
      <dgm:prSet/>
      <dgm:spPr/>
      <dgm:t>
        <a:bodyPr/>
        <a:lstStyle/>
        <a:p>
          <a:endParaRPr lang="en-US"/>
        </a:p>
      </dgm:t>
    </dgm:pt>
    <dgm:pt modelId="{08B200B0-092E-41FC-AB8B-8E08D550B218}">
      <dgm:prSet/>
      <dgm:spPr/>
      <dgm:t>
        <a:bodyPr/>
        <a:lstStyle/>
        <a:p>
          <a:pPr>
            <a:lnSpc>
              <a:spcPct val="100000"/>
            </a:lnSpc>
          </a:pPr>
          <a:r>
            <a:rPr lang="fr-FR" b="0" i="0" baseline="0"/>
            <a:t>Optimisation des hyperparamètres : Utiliser validation croisée et recherche en grille pour améliorer les performances.</a:t>
          </a:r>
          <a:endParaRPr lang="en-US"/>
        </a:p>
      </dgm:t>
    </dgm:pt>
    <dgm:pt modelId="{CC661198-E2A6-48B4-9142-B515D9956FBF}" type="parTrans" cxnId="{D7686176-1222-4D36-9D0C-A2A32D53B36D}">
      <dgm:prSet/>
      <dgm:spPr/>
      <dgm:t>
        <a:bodyPr/>
        <a:lstStyle/>
        <a:p>
          <a:endParaRPr lang="en-US"/>
        </a:p>
      </dgm:t>
    </dgm:pt>
    <dgm:pt modelId="{414CB37F-8BB0-4CEB-BFC0-28680CBB6A46}" type="sibTrans" cxnId="{D7686176-1222-4D36-9D0C-A2A32D53B36D}">
      <dgm:prSet/>
      <dgm:spPr/>
      <dgm:t>
        <a:bodyPr/>
        <a:lstStyle/>
        <a:p>
          <a:endParaRPr lang="en-US"/>
        </a:p>
      </dgm:t>
    </dgm:pt>
    <dgm:pt modelId="{9A526ECD-E7AC-475F-8773-408B0CD5BCF8}">
      <dgm:prSet/>
      <dgm:spPr/>
      <dgm:t>
        <a:bodyPr/>
        <a:lstStyle/>
        <a:p>
          <a:pPr>
            <a:lnSpc>
              <a:spcPct val="100000"/>
            </a:lnSpc>
          </a:pPr>
          <a:r>
            <a:rPr lang="fr-FR" b="0" i="0" baseline="0"/>
            <a:t>Évaluation rigoureuse : Mesurer précision, rappel, RMSE, etc., pour éviter sur/sous-apprentissage.</a:t>
          </a:r>
          <a:endParaRPr lang="en-US"/>
        </a:p>
      </dgm:t>
    </dgm:pt>
    <dgm:pt modelId="{A7C304EA-72B8-461A-8E3E-73C6BFB5533A}" type="parTrans" cxnId="{B76DCB57-8F8D-40F0-9C3F-603AF19BE9AD}">
      <dgm:prSet/>
      <dgm:spPr/>
      <dgm:t>
        <a:bodyPr/>
        <a:lstStyle/>
        <a:p>
          <a:endParaRPr lang="en-US"/>
        </a:p>
      </dgm:t>
    </dgm:pt>
    <dgm:pt modelId="{C301B91F-DE6C-4867-92F5-385D5EE33B30}" type="sibTrans" cxnId="{B76DCB57-8F8D-40F0-9C3F-603AF19BE9AD}">
      <dgm:prSet/>
      <dgm:spPr/>
      <dgm:t>
        <a:bodyPr/>
        <a:lstStyle/>
        <a:p>
          <a:endParaRPr lang="en-US"/>
        </a:p>
      </dgm:t>
    </dgm:pt>
    <dgm:pt modelId="{7F4FB1C0-2D0D-4827-93BA-6E4A0E6EFE58}">
      <dgm:prSet/>
      <dgm:spPr/>
      <dgm:t>
        <a:bodyPr/>
        <a:lstStyle/>
        <a:p>
          <a:pPr>
            <a:lnSpc>
              <a:spcPct val="100000"/>
            </a:lnSpc>
          </a:pPr>
          <a:r>
            <a:rPr lang="fr-FR" b="0" i="0" baseline="0" dirty="0"/>
            <a:t>Importance de Energy Star Score : Cette variable </a:t>
          </a:r>
          <a:r>
            <a:rPr lang="fr-FR" b="0" i="0" baseline="0"/>
            <a:t>n’influence pas </a:t>
          </a:r>
          <a:r>
            <a:rPr lang="fr-FR" b="0" i="0" baseline="0" dirty="0"/>
            <a:t>significativement les résultats du modèle.</a:t>
          </a:r>
          <a:endParaRPr lang="en-US" dirty="0"/>
        </a:p>
      </dgm:t>
    </dgm:pt>
    <dgm:pt modelId="{523B95C2-D869-4EAF-A90F-41D63959B5BF}" type="parTrans" cxnId="{C7925071-E4A5-4892-87F0-D4A07CDF01E5}">
      <dgm:prSet/>
      <dgm:spPr/>
      <dgm:t>
        <a:bodyPr/>
        <a:lstStyle/>
        <a:p>
          <a:endParaRPr lang="en-US"/>
        </a:p>
      </dgm:t>
    </dgm:pt>
    <dgm:pt modelId="{57D42204-8407-4575-8F6D-0A67B11B62AD}" type="sibTrans" cxnId="{C7925071-E4A5-4892-87F0-D4A07CDF01E5}">
      <dgm:prSet/>
      <dgm:spPr/>
      <dgm:t>
        <a:bodyPr/>
        <a:lstStyle/>
        <a:p>
          <a:endParaRPr lang="en-US"/>
        </a:p>
      </dgm:t>
    </dgm:pt>
    <dgm:pt modelId="{C23C700F-48C0-4D4D-ADA0-D6E3A3E1A755}" type="pres">
      <dgm:prSet presAssocID="{BF965F28-E276-4F41-B8B5-A60CBA4A512D}" presName="root" presStyleCnt="0">
        <dgm:presLayoutVars>
          <dgm:dir/>
          <dgm:resizeHandles val="exact"/>
        </dgm:presLayoutVars>
      </dgm:prSet>
      <dgm:spPr/>
    </dgm:pt>
    <dgm:pt modelId="{C53CB1C1-3B92-4531-87F4-48F8FE7876BD}" type="pres">
      <dgm:prSet presAssocID="{6A4F5C88-B22D-4C6D-B6E7-9F03B47E1A02}" presName="compNode" presStyleCnt="0"/>
      <dgm:spPr/>
    </dgm:pt>
    <dgm:pt modelId="{E28A2603-C76B-4061-820A-3E2488EF9721}" type="pres">
      <dgm:prSet presAssocID="{6A4F5C88-B22D-4C6D-B6E7-9F03B47E1A02}" presName="bgRect" presStyleLbl="bgShp" presStyleIdx="0" presStyleCnt="6"/>
      <dgm:spPr/>
    </dgm:pt>
    <dgm:pt modelId="{31DCF14E-CA44-4663-B120-CA1AFCCCDA9A}" type="pres">
      <dgm:prSet presAssocID="{6A4F5C88-B22D-4C6D-B6E7-9F03B47E1A0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ngrenages"/>
        </a:ext>
      </dgm:extLst>
    </dgm:pt>
    <dgm:pt modelId="{53F412A3-3B94-4F32-B1E8-85DB5CE89CF9}" type="pres">
      <dgm:prSet presAssocID="{6A4F5C88-B22D-4C6D-B6E7-9F03B47E1A02}" presName="spaceRect" presStyleCnt="0"/>
      <dgm:spPr/>
    </dgm:pt>
    <dgm:pt modelId="{918C8EED-0236-44DA-8E40-0627F9748DCC}" type="pres">
      <dgm:prSet presAssocID="{6A4F5C88-B22D-4C6D-B6E7-9F03B47E1A02}" presName="parTx" presStyleLbl="revTx" presStyleIdx="0" presStyleCnt="6">
        <dgm:presLayoutVars>
          <dgm:chMax val="0"/>
          <dgm:chPref val="0"/>
        </dgm:presLayoutVars>
      </dgm:prSet>
      <dgm:spPr/>
    </dgm:pt>
    <dgm:pt modelId="{18B2F579-0583-4A00-90C1-BBE7749FFA5E}" type="pres">
      <dgm:prSet presAssocID="{C71E764A-827B-4E99-8546-29CBF40C5E84}" presName="sibTrans" presStyleCnt="0"/>
      <dgm:spPr/>
    </dgm:pt>
    <dgm:pt modelId="{0327E586-3E7D-47F5-9817-51DDF2AD2108}" type="pres">
      <dgm:prSet presAssocID="{44926E7B-331B-4855-A53D-836D7502C2FE}" presName="compNode" presStyleCnt="0"/>
      <dgm:spPr/>
    </dgm:pt>
    <dgm:pt modelId="{03ADB0F1-DBA8-44A3-90BE-5ED5757BA983}" type="pres">
      <dgm:prSet presAssocID="{44926E7B-331B-4855-A53D-836D7502C2FE}" presName="bgRect" presStyleLbl="bgShp" presStyleIdx="1" presStyleCnt="6"/>
      <dgm:spPr/>
    </dgm:pt>
    <dgm:pt modelId="{A58ABDF9-5B1F-4E0F-BF9F-5EC21C297C2E}" type="pres">
      <dgm:prSet presAssocID="{44926E7B-331B-4855-A53D-836D7502C2F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ientifique"/>
        </a:ext>
      </dgm:extLst>
    </dgm:pt>
    <dgm:pt modelId="{B740ED77-A059-493B-81AD-99A778B6D1E8}" type="pres">
      <dgm:prSet presAssocID="{44926E7B-331B-4855-A53D-836D7502C2FE}" presName="spaceRect" presStyleCnt="0"/>
      <dgm:spPr/>
    </dgm:pt>
    <dgm:pt modelId="{0D829DAA-105F-46AD-8074-368553B49AC4}" type="pres">
      <dgm:prSet presAssocID="{44926E7B-331B-4855-A53D-836D7502C2FE}" presName="parTx" presStyleLbl="revTx" presStyleIdx="1" presStyleCnt="6">
        <dgm:presLayoutVars>
          <dgm:chMax val="0"/>
          <dgm:chPref val="0"/>
        </dgm:presLayoutVars>
      </dgm:prSet>
      <dgm:spPr/>
    </dgm:pt>
    <dgm:pt modelId="{C2D9F4D5-86D0-45A5-B225-6FA13D555B81}" type="pres">
      <dgm:prSet presAssocID="{669A78A2-F9DC-4EA9-8B59-1C8032E30E55}" presName="sibTrans" presStyleCnt="0"/>
      <dgm:spPr/>
    </dgm:pt>
    <dgm:pt modelId="{9847C494-6538-422D-8940-BCEC137F2C19}" type="pres">
      <dgm:prSet presAssocID="{53C06787-F2AB-41B6-9FB2-20AE2772F706}" presName="compNode" presStyleCnt="0"/>
      <dgm:spPr/>
    </dgm:pt>
    <dgm:pt modelId="{911126F2-8484-49F7-879B-10EEC6BB30D2}" type="pres">
      <dgm:prSet presAssocID="{53C06787-F2AB-41B6-9FB2-20AE2772F706}" presName="bgRect" presStyleLbl="bgShp" presStyleIdx="2" presStyleCnt="6"/>
      <dgm:spPr/>
    </dgm:pt>
    <dgm:pt modelId="{CD4FD8EE-A2FD-45C8-8D4F-E567B5CE4A4C}" type="pres">
      <dgm:prSet presAssocID="{53C06787-F2AB-41B6-9FB2-20AE2772F70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rrow Circle"/>
        </a:ext>
      </dgm:extLst>
    </dgm:pt>
    <dgm:pt modelId="{D3E9FAE9-272E-4AD2-89A0-3AF3C489D9BF}" type="pres">
      <dgm:prSet presAssocID="{53C06787-F2AB-41B6-9FB2-20AE2772F706}" presName="spaceRect" presStyleCnt="0"/>
      <dgm:spPr/>
    </dgm:pt>
    <dgm:pt modelId="{1C623EE2-8564-4412-8AFC-43E0B5A4EA95}" type="pres">
      <dgm:prSet presAssocID="{53C06787-F2AB-41B6-9FB2-20AE2772F706}" presName="parTx" presStyleLbl="revTx" presStyleIdx="2" presStyleCnt="6">
        <dgm:presLayoutVars>
          <dgm:chMax val="0"/>
          <dgm:chPref val="0"/>
        </dgm:presLayoutVars>
      </dgm:prSet>
      <dgm:spPr/>
    </dgm:pt>
    <dgm:pt modelId="{424647FF-2907-419E-8FBD-FBCB7983CB18}" type="pres">
      <dgm:prSet presAssocID="{835C213B-9D8F-4803-A124-E26DAC36B31F}" presName="sibTrans" presStyleCnt="0"/>
      <dgm:spPr/>
    </dgm:pt>
    <dgm:pt modelId="{FEDC6F94-F260-4427-94E0-8248517378E3}" type="pres">
      <dgm:prSet presAssocID="{08B200B0-092E-41FC-AB8B-8E08D550B218}" presName="compNode" presStyleCnt="0"/>
      <dgm:spPr/>
    </dgm:pt>
    <dgm:pt modelId="{B98F5BF5-2A67-48B3-99D9-32FEAE4C21BF}" type="pres">
      <dgm:prSet presAssocID="{08B200B0-092E-41FC-AB8B-8E08D550B218}" presName="bgRect" presStyleLbl="bgShp" presStyleIdx="3" presStyleCnt="6"/>
      <dgm:spPr/>
    </dgm:pt>
    <dgm:pt modelId="{7868465C-6419-4075-86C6-D56AC42179EB}" type="pres">
      <dgm:prSet presAssocID="{08B200B0-092E-41FC-AB8B-8E08D550B21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eb Design"/>
        </a:ext>
      </dgm:extLst>
    </dgm:pt>
    <dgm:pt modelId="{49CAD64F-90E4-499A-9FC2-1E285AEEE6B2}" type="pres">
      <dgm:prSet presAssocID="{08B200B0-092E-41FC-AB8B-8E08D550B218}" presName="spaceRect" presStyleCnt="0"/>
      <dgm:spPr/>
    </dgm:pt>
    <dgm:pt modelId="{19747928-73AD-4F14-AEEE-76A003772AD6}" type="pres">
      <dgm:prSet presAssocID="{08B200B0-092E-41FC-AB8B-8E08D550B218}" presName="parTx" presStyleLbl="revTx" presStyleIdx="3" presStyleCnt="6">
        <dgm:presLayoutVars>
          <dgm:chMax val="0"/>
          <dgm:chPref val="0"/>
        </dgm:presLayoutVars>
      </dgm:prSet>
      <dgm:spPr/>
    </dgm:pt>
    <dgm:pt modelId="{0A004CAF-F756-4883-AC5B-C4573FD5078B}" type="pres">
      <dgm:prSet presAssocID="{414CB37F-8BB0-4CEB-BFC0-28680CBB6A46}" presName="sibTrans" presStyleCnt="0"/>
      <dgm:spPr/>
    </dgm:pt>
    <dgm:pt modelId="{12C7967A-3C6F-4979-A200-0749D8139ADA}" type="pres">
      <dgm:prSet presAssocID="{9A526ECD-E7AC-475F-8773-408B0CD5BCF8}" presName="compNode" presStyleCnt="0"/>
      <dgm:spPr/>
    </dgm:pt>
    <dgm:pt modelId="{B03098C9-65CE-4EDC-A25F-C24270B2F841}" type="pres">
      <dgm:prSet presAssocID="{9A526ECD-E7AC-475F-8773-408B0CD5BCF8}" presName="bgRect" presStyleLbl="bgShp" presStyleIdx="4" presStyleCnt="6"/>
      <dgm:spPr/>
    </dgm:pt>
    <dgm:pt modelId="{2CD719DC-3A67-4716-A4FC-5DA4A2CD2867}" type="pres">
      <dgm:prSet presAssocID="{9A526ECD-E7AC-475F-8773-408B0CD5BCF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ible"/>
        </a:ext>
      </dgm:extLst>
    </dgm:pt>
    <dgm:pt modelId="{8F742C2D-C537-462C-8BFB-683A236A6C4A}" type="pres">
      <dgm:prSet presAssocID="{9A526ECD-E7AC-475F-8773-408B0CD5BCF8}" presName="spaceRect" presStyleCnt="0"/>
      <dgm:spPr/>
    </dgm:pt>
    <dgm:pt modelId="{28AE5183-0220-4F98-B64F-5EB0E40CB059}" type="pres">
      <dgm:prSet presAssocID="{9A526ECD-E7AC-475F-8773-408B0CD5BCF8}" presName="parTx" presStyleLbl="revTx" presStyleIdx="4" presStyleCnt="6">
        <dgm:presLayoutVars>
          <dgm:chMax val="0"/>
          <dgm:chPref val="0"/>
        </dgm:presLayoutVars>
      </dgm:prSet>
      <dgm:spPr/>
    </dgm:pt>
    <dgm:pt modelId="{F8D5B833-DE95-45E7-8370-A4ECFF85C54E}" type="pres">
      <dgm:prSet presAssocID="{C301B91F-DE6C-4867-92F5-385D5EE33B30}" presName="sibTrans" presStyleCnt="0"/>
      <dgm:spPr/>
    </dgm:pt>
    <dgm:pt modelId="{441DE3C6-CCFE-4935-8EC1-C332E966A028}" type="pres">
      <dgm:prSet presAssocID="{7F4FB1C0-2D0D-4827-93BA-6E4A0E6EFE58}" presName="compNode" presStyleCnt="0"/>
      <dgm:spPr/>
    </dgm:pt>
    <dgm:pt modelId="{C0F9F7FF-C562-424E-B6E6-799B2A608D93}" type="pres">
      <dgm:prSet presAssocID="{7F4FB1C0-2D0D-4827-93BA-6E4A0E6EFE58}" presName="bgRect" presStyleLbl="bgShp" presStyleIdx="5" presStyleCnt="6"/>
      <dgm:spPr/>
    </dgm:pt>
    <dgm:pt modelId="{03333B40-2877-4BEB-85F8-2746194E9113}" type="pres">
      <dgm:prSet presAssocID="{7F4FB1C0-2D0D-4827-93BA-6E4A0E6EFE5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oche"/>
        </a:ext>
      </dgm:extLst>
    </dgm:pt>
    <dgm:pt modelId="{72F6259C-12DD-4742-A2BB-4DA182ADE0E1}" type="pres">
      <dgm:prSet presAssocID="{7F4FB1C0-2D0D-4827-93BA-6E4A0E6EFE58}" presName="spaceRect" presStyleCnt="0"/>
      <dgm:spPr/>
    </dgm:pt>
    <dgm:pt modelId="{119C8E6A-BA87-478B-8F38-1925FEAF3B51}" type="pres">
      <dgm:prSet presAssocID="{7F4FB1C0-2D0D-4827-93BA-6E4A0E6EFE58}" presName="parTx" presStyleLbl="revTx" presStyleIdx="5" presStyleCnt="6">
        <dgm:presLayoutVars>
          <dgm:chMax val="0"/>
          <dgm:chPref val="0"/>
        </dgm:presLayoutVars>
      </dgm:prSet>
      <dgm:spPr/>
    </dgm:pt>
  </dgm:ptLst>
  <dgm:cxnLst>
    <dgm:cxn modelId="{420B5411-4CC9-4273-9D0D-E35A7BFFEDD7}" srcId="{BF965F28-E276-4F41-B8B5-A60CBA4A512D}" destId="{53C06787-F2AB-41B6-9FB2-20AE2772F706}" srcOrd="2" destOrd="0" parTransId="{BDEF48EE-0617-43DA-9990-54F3916A1120}" sibTransId="{835C213B-9D8F-4803-A124-E26DAC36B31F}"/>
    <dgm:cxn modelId="{F7E3011E-4A75-425A-92B7-67703A0165AF}" type="presOf" srcId="{7F4FB1C0-2D0D-4827-93BA-6E4A0E6EFE58}" destId="{119C8E6A-BA87-478B-8F38-1925FEAF3B51}" srcOrd="0" destOrd="0" presId="urn:microsoft.com/office/officeart/2018/2/layout/IconVerticalSolidList"/>
    <dgm:cxn modelId="{268CD927-EB34-45A2-89C1-1532FF5EAF26}" type="presOf" srcId="{9A526ECD-E7AC-475F-8773-408B0CD5BCF8}" destId="{28AE5183-0220-4F98-B64F-5EB0E40CB059}" srcOrd="0" destOrd="0" presId="urn:microsoft.com/office/officeart/2018/2/layout/IconVerticalSolidList"/>
    <dgm:cxn modelId="{5FA4A95F-A204-4EF9-839E-5E6EE57AE772}" type="presOf" srcId="{BF965F28-E276-4F41-B8B5-A60CBA4A512D}" destId="{C23C700F-48C0-4D4D-ADA0-D6E3A3E1A755}" srcOrd="0" destOrd="0" presId="urn:microsoft.com/office/officeart/2018/2/layout/IconVerticalSolidList"/>
    <dgm:cxn modelId="{D572F060-9776-411E-9F39-31EDE360B125}" type="presOf" srcId="{08B200B0-092E-41FC-AB8B-8E08D550B218}" destId="{19747928-73AD-4F14-AEEE-76A003772AD6}" srcOrd="0" destOrd="0" presId="urn:microsoft.com/office/officeart/2018/2/layout/IconVerticalSolidList"/>
    <dgm:cxn modelId="{C7925071-E4A5-4892-87F0-D4A07CDF01E5}" srcId="{BF965F28-E276-4F41-B8B5-A60CBA4A512D}" destId="{7F4FB1C0-2D0D-4827-93BA-6E4A0E6EFE58}" srcOrd="5" destOrd="0" parTransId="{523B95C2-D869-4EAF-A90F-41D63959B5BF}" sibTransId="{57D42204-8407-4575-8F6D-0A67B11B62AD}"/>
    <dgm:cxn modelId="{CCA2ED54-4616-4AC2-935D-0BD593075667}" srcId="{BF965F28-E276-4F41-B8B5-A60CBA4A512D}" destId="{44926E7B-331B-4855-A53D-836D7502C2FE}" srcOrd="1" destOrd="0" parTransId="{803C61E1-E261-4B22-918A-FBEDDE840C41}" sibTransId="{669A78A2-F9DC-4EA9-8B59-1C8032E30E55}"/>
    <dgm:cxn modelId="{D7686176-1222-4D36-9D0C-A2A32D53B36D}" srcId="{BF965F28-E276-4F41-B8B5-A60CBA4A512D}" destId="{08B200B0-092E-41FC-AB8B-8E08D550B218}" srcOrd="3" destOrd="0" parTransId="{CC661198-E2A6-48B4-9142-B515D9956FBF}" sibTransId="{414CB37F-8BB0-4CEB-BFC0-28680CBB6A46}"/>
    <dgm:cxn modelId="{B76DCB57-8F8D-40F0-9C3F-603AF19BE9AD}" srcId="{BF965F28-E276-4F41-B8B5-A60CBA4A512D}" destId="{9A526ECD-E7AC-475F-8773-408B0CD5BCF8}" srcOrd="4" destOrd="0" parTransId="{A7C304EA-72B8-461A-8E3E-73C6BFB5533A}" sibTransId="{C301B91F-DE6C-4867-92F5-385D5EE33B30}"/>
    <dgm:cxn modelId="{9A2F177F-0339-4E78-82EF-9B461E0CFB43}" srcId="{BF965F28-E276-4F41-B8B5-A60CBA4A512D}" destId="{6A4F5C88-B22D-4C6D-B6E7-9F03B47E1A02}" srcOrd="0" destOrd="0" parTransId="{D7D5B1CD-5436-49C4-8872-7300422E0F62}" sibTransId="{C71E764A-827B-4E99-8546-29CBF40C5E84}"/>
    <dgm:cxn modelId="{0446C694-7C92-43A5-8261-BCCBFC71611B}" type="presOf" srcId="{53C06787-F2AB-41B6-9FB2-20AE2772F706}" destId="{1C623EE2-8564-4412-8AFC-43E0B5A4EA95}" srcOrd="0" destOrd="0" presId="urn:microsoft.com/office/officeart/2018/2/layout/IconVerticalSolidList"/>
    <dgm:cxn modelId="{BA86E3B0-2961-42B5-8CE6-7527730AD847}" type="presOf" srcId="{44926E7B-331B-4855-A53D-836D7502C2FE}" destId="{0D829DAA-105F-46AD-8074-368553B49AC4}" srcOrd="0" destOrd="0" presId="urn:microsoft.com/office/officeart/2018/2/layout/IconVerticalSolidList"/>
    <dgm:cxn modelId="{F32194B7-BBCF-4854-9B11-3C9BB5364381}" type="presOf" srcId="{6A4F5C88-B22D-4C6D-B6E7-9F03B47E1A02}" destId="{918C8EED-0236-44DA-8E40-0627F9748DCC}" srcOrd="0" destOrd="0" presId="urn:microsoft.com/office/officeart/2018/2/layout/IconVerticalSolidList"/>
    <dgm:cxn modelId="{93935B76-EDFB-42FE-B80F-C52D2DC6EB35}" type="presParOf" srcId="{C23C700F-48C0-4D4D-ADA0-D6E3A3E1A755}" destId="{C53CB1C1-3B92-4531-87F4-48F8FE7876BD}" srcOrd="0" destOrd="0" presId="urn:microsoft.com/office/officeart/2018/2/layout/IconVerticalSolidList"/>
    <dgm:cxn modelId="{0A0B83F2-5A2A-4420-AE33-6E712B90C7B8}" type="presParOf" srcId="{C53CB1C1-3B92-4531-87F4-48F8FE7876BD}" destId="{E28A2603-C76B-4061-820A-3E2488EF9721}" srcOrd="0" destOrd="0" presId="urn:microsoft.com/office/officeart/2018/2/layout/IconVerticalSolidList"/>
    <dgm:cxn modelId="{9DCF9A33-8B64-48C6-9404-A25D6F589FAA}" type="presParOf" srcId="{C53CB1C1-3B92-4531-87F4-48F8FE7876BD}" destId="{31DCF14E-CA44-4663-B120-CA1AFCCCDA9A}" srcOrd="1" destOrd="0" presId="urn:microsoft.com/office/officeart/2018/2/layout/IconVerticalSolidList"/>
    <dgm:cxn modelId="{2749DB75-0E59-4826-A805-3478A3992D60}" type="presParOf" srcId="{C53CB1C1-3B92-4531-87F4-48F8FE7876BD}" destId="{53F412A3-3B94-4F32-B1E8-85DB5CE89CF9}" srcOrd="2" destOrd="0" presId="urn:microsoft.com/office/officeart/2018/2/layout/IconVerticalSolidList"/>
    <dgm:cxn modelId="{73623403-4303-41BC-9629-74EC3B07580E}" type="presParOf" srcId="{C53CB1C1-3B92-4531-87F4-48F8FE7876BD}" destId="{918C8EED-0236-44DA-8E40-0627F9748DCC}" srcOrd="3" destOrd="0" presId="urn:microsoft.com/office/officeart/2018/2/layout/IconVerticalSolidList"/>
    <dgm:cxn modelId="{6FD5E25C-5E7D-4FC8-97EA-0EB96512A4ED}" type="presParOf" srcId="{C23C700F-48C0-4D4D-ADA0-D6E3A3E1A755}" destId="{18B2F579-0583-4A00-90C1-BBE7749FFA5E}" srcOrd="1" destOrd="0" presId="urn:microsoft.com/office/officeart/2018/2/layout/IconVerticalSolidList"/>
    <dgm:cxn modelId="{7C4146DB-D265-4EC5-89D2-2E6DA8A31A8D}" type="presParOf" srcId="{C23C700F-48C0-4D4D-ADA0-D6E3A3E1A755}" destId="{0327E586-3E7D-47F5-9817-51DDF2AD2108}" srcOrd="2" destOrd="0" presId="urn:microsoft.com/office/officeart/2018/2/layout/IconVerticalSolidList"/>
    <dgm:cxn modelId="{BAA0447B-F2A0-4CFA-81C0-6D7FD18ACEFD}" type="presParOf" srcId="{0327E586-3E7D-47F5-9817-51DDF2AD2108}" destId="{03ADB0F1-DBA8-44A3-90BE-5ED5757BA983}" srcOrd="0" destOrd="0" presId="urn:microsoft.com/office/officeart/2018/2/layout/IconVerticalSolidList"/>
    <dgm:cxn modelId="{FA28855D-849A-4F58-9CC3-F0CC13A1BF3D}" type="presParOf" srcId="{0327E586-3E7D-47F5-9817-51DDF2AD2108}" destId="{A58ABDF9-5B1F-4E0F-BF9F-5EC21C297C2E}" srcOrd="1" destOrd="0" presId="urn:microsoft.com/office/officeart/2018/2/layout/IconVerticalSolidList"/>
    <dgm:cxn modelId="{169EAB35-A722-4BCA-B234-339382863697}" type="presParOf" srcId="{0327E586-3E7D-47F5-9817-51DDF2AD2108}" destId="{B740ED77-A059-493B-81AD-99A778B6D1E8}" srcOrd="2" destOrd="0" presId="urn:microsoft.com/office/officeart/2018/2/layout/IconVerticalSolidList"/>
    <dgm:cxn modelId="{AA37731A-B5F6-4302-A697-5C5BB14611D0}" type="presParOf" srcId="{0327E586-3E7D-47F5-9817-51DDF2AD2108}" destId="{0D829DAA-105F-46AD-8074-368553B49AC4}" srcOrd="3" destOrd="0" presId="urn:microsoft.com/office/officeart/2018/2/layout/IconVerticalSolidList"/>
    <dgm:cxn modelId="{AAC8CE2A-9551-46FF-ADF3-B2533F725A00}" type="presParOf" srcId="{C23C700F-48C0-4D4D-ADA0-D6E3A3E1A755}" destId="{C2D9F4D5-86D0-45A5-B225-6FA13D555B81}" srcOrd="3" destOrd="0" presId="urn:microsoft.com/office/officeart/2018/2/layout/IconVerticalSolidList"/>
    <dgm:cxn modelId="{F0ACC4F0-1D66-4425-B31D-9CF1B923BA55}" type="presParOf" srcId="{C23C700F-48C0-4D4D-ADA0-D6E3A3E1A755}" destId="{9847C494-6538-422D-8940-BCEC137F2C19}" srcOrd="4" destOrd="0" presId="urn:microsoft.com/office/officeart/2018/2/layout/IconVerticalSolidList"/>
    <dgm:cxn modelId="{7390DB08-250B-46DD-9B70-66285EE43CFB}" type="presParOf" srcId="{9847C494-6538-422D-8940-BCEC137F2C19}" destId="{911126F2-8484-49F7-879B-10EEC6BB30D2}" srcOrd="0" destOrd="0" presId="urn:microsoft.com/office/officeart/2018/2/layout/IconVerticalSolidList"/>
    <dgm:cxn modelId="{100D9267-402F-4DD1-B7BD-1796B44C7CEB}" type="presParOf" srcId="{9847C494-6538-422D-8940-BCEC137F2C19}" destId="{CD4FD8EE-A2FD-45C8-8D4F-E567B5CE4A4C}" srcOrd="1" destOrd="0" presId="urn:microsoft.com/office/officeart/2018/2/layout/IconVerticalSolidList"/>
    <dgm:cxn modelId="{84117677-C80C-4B11-A4CC-22FFC30604C2}" type="presParOf" srcId="{9847C494-6538-422D-8940-BCEC137F2C19}" destId="{D3E9FAE9-272E-4AD2-89A0-3AF3C489D9BF}" srcOrd="2" destOrd="0" presId="urn:microsoft.com/office/officeart/2018/2/layout/IconVerticalSolidList"/>
    <dgm:cxn modelId="{9FB92D65-B875-42F0-9C7F-689DCCBA7088}" type="presParOf" srcId="{9847C494-6538-422D-8940-BCEC137F2C19}" destId="{1C623EE2-8564-4412-8AFC-43E0B5A4EA95}" srcOrd="3" destOrd="0" presId="urn:microsoft.com/office/officeart/2018/2/layout/IconVerticalSolidList"/>
    <dgm:cxn modelId="{9E992D07-786E-46AA-AAFD-C68C1677DCC2}" type="presParOf" srcId="{C23C700F-48C0-4D4D-ADA0-D6E3A3E1A755}" destId="{424647FF-2907-419E-8FBD-FBCB7983CB18}" srcOrd="5" destOrd="0" presId="urn:microsoft.com/office/officeart/2018/2/layout/IconVerticalSolidList"/>
    <dgm:cxn modelId="{AC559FB4-3B52-4742-AB94-D3342ACAC903}" type="presParOf" srcId="{C23C700F-48C0-4D4D-ADA0-D6E3A3E1A755}" destId="{FEDC6F94-F260-4427-94E0-8248517378E3}" srcOrd="6" destOrd="0" presId="urn:microsoft.com/office/officeart/2018/2/layout/IconVerticalSolidList"/>
    <dgm:cxn modelId="{56DC57CD-AB03-4EF7-884D-205C0C9384FE}" type="presParOf" srcId="{FEDC6F94-F260-4427-94E0-8248517378E3}" destId="{B98F5BF5-2A67-48B3-99D9-32FEAE4C21BF}" srcOrd="0" destOrd="0" presId="urn:microsoft.com/office/officeart/2018/2/layout/IconVerticalSolidList"/>
    <dgm:cxn modelId="{D6799884-8EFD-4282-B38C-2DEDF0B3F659}" type="presParOf" srcId="{FEDC6F94-F260-4427-94E0-8248517378E3}" destId="{7868465C-6419-4075-86C6-D56AC42179EB}" srcOrd="1" destOrd="0" presId="urn:microsoft.com/office/officeart/2018/2/layout/IconVerticalSolidList"/>
    <dgm:cxn modelId="{09A09E83-2C1D-4258-9B40-9DF22128A634}" type="presParOf" srcId="{FEDC6F94-F260-4427-94E0-8248517378E3}" destId="{49CAD64F-90E4-499A-9FC2-1E285AEEE6B2}" srcOrd="2" destOrd="0" presId="urn:microsoft.com/office/officeart/2018/2/layout/IconVerticalSolidList"/>
    <dgm:cxn modelId="{763E8427-B949-43D5-B9AB-7F7C6E83AA8E}" type="presParOf" srcId="{FEDC6F94-F260-4427-94E0-8248517378E3}" destId="{19747928-73AD-4F14-AEEE-76A003772AD6}" srcOrd="3" destOrd="0" presId="urn:microsoft.com/office/officeart/2018/2/layout/IconVerticalSolidList"/>
    <dgm:cxn modelId="{7087DA78-AB08-4880-9341-6BEE24E8BC1A}" type="presParOf" srcId="{C23C700F-48C0-4D4D-ADA0-D6E3A3E1A755}" destId="{0A004CAF-F756-4883-AC5B-C4573FD5078B}" srcOrd="7" destOrd="0" presId="urn:microsoft.com/office/officeart/2018/2/layout/IconVerticalSolidList"/>
    <dgm:cxn modelId="{60F2B7F6-369A-476F-87E5-7778DB8F42AA}" type="presParOf" srcId="{C23C700F-48C0-4D4D-ADA0-D6E3A3E1A755}" destId="{12C7967A-3C6F-4979-A200-0749D8139ADA}" srcOrd="8" destOrd="0" presId="urn:microsoft.com/office/officeart/2018/2/layout/IconVerticalSolidList"/>
    <dgm:cxn modelId="{CC07A2FF-93A6-44FA-A75F-F4BD4AA02289}" type="presParOf" srcId="{12C7967A-3C6F-4979-A200-0749D8139ADA}" destId="{B03098C9-65CE-4EDC-A25F-C24270B2F841}" srcOrd="0" destOrd="0" presId="urn:microsoft.com/office/officeart/2018/2/layout/IconVerticalSolidList"/>
    <dgm:cxn modelId="{40C8B403-456F-45BE-87C1-5550CE2CC550}" type="presParOf" srcId="{12C7967A-3C6F-4979-A200-0749D8139ADA}" destId="{2CD719DC-3A67-4716-A4FC-5DA4A2CD2867}" srcOrd="1" destOrd="0" presId="urn:microsoft.com/office/officeart/2018/2/layout/IconVerticalSolidList"/>
    <dgm:cxn modelId="{6A642DB7-AA5D-4E92-AE97-A3BF44C13CB8}" type="presParOf" srcId="{12C7967A-3C6F-4979-A200-0749D8139ADA}" destId="{8F742C2D-C537-462C-8BFB-683A236A6C4A}" srcOrd="2" destOrd="0" presId="urn:microsoft.com/office/officeart/2018/2/layout/IconVerticalSolidList"/>
    <dgm:cxn modelId="{CDF20829-1105-4852-83C5-84B02E410337}" type="presParOf" srcId="{12C7967A-3C6F-4979-A200-0749D8139ADA}" destId="{28AE5183-0220-4F98-B64F-5EB0E40CB059}" srcOrd="3" destOrd="0" presId="urn:microsoft.com/office/officeart/2018/2/layout/IconVerticalSolidList"/>
    <dgm:cxn modelId="{54894515-9612-453A-B1A1-8DD86491417F}" type="presParOf" srcId="{C23C700F-48C0-4D4D-ADA0-D6E3A3E1A755}" destId="{F8D5B833-DE95-45E7-8370-A4ECFF85C54E}" srcOrd="9" destOrd="0" presId="urn:microsoft.com/office/officeart/2018/2/layout/IconVerticalSolidList"/>
    <dgm:cxn modelId="{5B072E26-727D-4A96-91AD-07362A2FCECC}" type="presParOf" srcId="{C23C700F-48C0-4D4D-ADA0-D6E3A3E1A755}" destId="{441DE3C6-CCFE-4935-8EC1-C332E966A028}" srcOrd="10" destOrd="0" presId="urn:microsoft.com/office/officeart/2018/2/layout/IconVerticalSolidList"/>
    <dgm:cxn modelId="{78536BDE-8D32-4D7A-A153-E10BFC56C046}" type="presParOf" srcId="{441DE3C6-CCFE-4935-8EC1-C332E966A028}" destId="{C0F9F7FF-C562-424E-B6E6-799B2A608D93}" srcOrd="0" destOrd="0" presId="urn:microsoft.com/office/officeart/2018/2/layout/IconVerticalSolidList"/>
    <dgm:cxn modelId="{05C846E0-183E-4113-ADD7-4F47413306F3}" type="presParOf" srcId="{441DE3C6-CCFE-4935-8EC1-C332E966A028}" destId="{03333B40-2877-4BEB-85F8-2746194E9113}" srcOrd="1" destOrd="0" presId="urn:microsoft.com/office/officeart/2018/2/layout/IconVerticalSolidList"/>
    <dgm:cxn modelId="{D5DE7A2F-760C-43EB-B5A5-B913BC55BA0F}" type="presParOf" srcId="{441DE3C6-CCFE-4935-8EC1-C332E966A028}" destId="{72F6259C-12DD-4742-A2BB-4DA182ADE0E1}" srcOrd="2" destOrd="0" presId="urn:microsoft.com/office/officeart/2018/2/layout/IconVerticalSolidList"/>
    <dgm:cxn modelId="{8C149EE4-E73F-4C87-B36F-37B0FA8D33CD}" type="presParOf" srcId="{441DE3C6-CCFE-4935-8EC1-C332E966A028}" destId="{119C8E6A-BA87-478B-8F38-1925FEAF3B51}"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3E3A85-98F8-4AD1-BE7B-60F7672435AB}"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822E99AF-79DE-49F1-A7EF-C5799838A3E6}">
      <dgm:prSet/>
      <dgm:spPr/>
      <dgm:t>
        <a:bodyPr/>
        <a:lstStyle/>
        <a:p>
          <a:pPr>
            <a:lnSpc>
              <a:spcPct val="100000"/>
            </a:lnSpc>
            <a:defRPr cap="all"/>
          </a:pPr>
          <a:r>
            <a:rPr lang="fr-FR"/>
            <a:t>Analyse Exploratoire</a:t>
          </a:r>
          <a:endParaRPr lang="en-US"/>
        </a:p>
      </dgm:t>
    </dgm:pt>
    <dgm:pt modelId="{0EF0C197-37F7-4365-A3D6-17FAA942128C}" type="parTrans" cxnId="{00C7B2BD-21E2-4241-A973-F5865FD5CBC1}">
      <dgm:prSet/>
      <dgm:spPr/>
      <dgm:t>
        <a:bodyPr/>
        <a:lstStyle/>
        <a:p>
          <a:endParaRPr lang="en-US"/>
        </a:p>
      </dgm:t>
    </dgm:pt>
    <dgm:pt modelId="{A7E6BF7D-AAC9-426A-B592-693D8D3C6699}" type="sibTrans" cxnId="{00C7B2BD-21E2-4241-A973-F5865FD5CBC1}">
      <dgm:prSet/>
      <dgm:spPr/>
      <dgm:t>
        <a:bodyPr/>
        <a:lstStyle/>
        <a:p>
          <a:endParaRPr lang="en-US"/>
        </a:p>
      </dgm:t>
    </dgm:pt>
    <dgm:pt modelId="{E8015F73-DEA5-4AB6-A613-C1133F471BF7}">
      <dgm:prSet/>
      <dgm:spPr/>
      <dgm:t>
        <a:bodyPr/>
        <a:lstStyle/>
        <a:p>
          <a:pPr>
            <a:lnSpc>
              <a:spcPct val="100000"/>
            </a:lnSpc>
            <a:defRPr cap="all"/>
          </a:pPr>
          <a:r>
            <a:rPr lang="fr-FR"/>
            <a:t>Traitement des colonnes :</a:t>
          </a:r>
          <a:endParaRPr lang="en-US"/>
        </a:p>
      </dgm:t>
    </dgm:pt>
    <dgm:pt modelId="{B16F5E3A-D67C-4215-87A4-A4DCEEBD8A4C}" type="parTrans" cxnId="{C8626195-A551-495A-9AEE-1C752245BF10}">
      <dgm:prSet/>
      <dgm:spPr/>
      <dgm:t>
        <a:bodyPr/>
        <a:lstStyle/>
        <a:p>
          <a:endParaRPr lang="en-US"/>
        </a:p>
      </dgm:t>
    </dgm:pt>
    <dgm:pt modelId="{9974789A-46DF-4A3C-BF48-9CB3C74C7AED}" type="sibTrans" cxnId="{C8626195-A551-495A-9AEE-1C752245BF10}">
      <dgm:prSet/>
      <dgm:spPr/>
      <dgm:t>
        <a:bodyPr/>
        <a:lstStyle/>
        <a:p>
          <a:endParaRPr lang="en-US"/>
        </a:p>
      </dgm:t>
    </dgm:pt>
    <dgm:pt modelId="{00FF149D-21D9-4F4B-9528-161BA71BB14A}" type="pres">
      <dgm:prSet presAssocID="{DF3E3A85-98F8-4AD1-BE7B-60F7672435AB}" presName="root" presStyleCnt="0">
        <dgm:presLayoutVars>
          <dgm:dir/>
          <dgm:resizeHandles val="exact"/>
        </dgm:presLayoutVars>
      </dgm:prSet>
      <dgm:spPr/>
    </dgm:pt>
    <dgm:pt modelId="{2055D97D-9E81-42D4-9477-4FB47267F0EA}" type="pres">
      <dgm:prSet presAssocID="{822E99AF-79DE-49F1-A7EF-C5799838A3E6}" presName="compNode" presStyleCnt="0"/>
      <dgm:spPr/>
    </dgm:pt>
    <dgm:pt modelId="{606552EC-72A6-4875-B1F8-FE0A95D6730C}" type="pres">
      <dgm:prSet presAssocID="{822E99AF-79DE-49F1-A7EF-C5799838A3E6}" presName="iconBgRect" presStyleLbl="bgShp" presStyleIdx="0" presStyleCnt="2"/>
      <dgm:spPr/>
    </dgm:pt>
    <dgm:pt modelId="{FE56DAAD-8FB6-4A30-A426-E9A93B74BA96}" type="pres">
      <dgm:prSet presAssocID="{822E99AF-79DE-49F1-A7EF-C5799838A3E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D596A30E-F50E-443A-BF31-3CE1BFF60FAC}" type="pres">
      <dgm:prSet presAssocID="{822E99AF-79DE-49F1-A7EF-C5799838A3E6}" presName="spaceRect" presStyleCnt="0"/>
      <dgm:spPr/>
    </dgm:pt>
    <dgm:pt modelId="{BFC6F599-7995-445F-A9E2-AD3CF00FE995}" type="pres">
      <dgm:prSet presAssocID="{822E99AF-79DE-49F1-A7EF-C5799838A3E6}" presName="textRect" presStyleLbl="revTx" presStyleIdx="0" presStyleCnt="2">
        <dgm:presLayoutVars>
          <dgm:chMax val="1"/>
          <dgm:chPref val="1"/>
        </dgm:presLayoutVars>
      </dgm:prSet>
      <dgm:spPr/>
    </dgm:pt>
    <dgm:pt modelId="{30F8B3D3-4407-4711-99B3-01ABF0F3FE33}" type="pres">
      <dgm:prSet presAssocID="{A7E6BF7D-AAC9-426A-B592-693D8D3C6699}" presName="sibTrans" presStyleCnt="0"/>
      <dgm:spPr/>
    </dgm:pt>
    <dgm:pt modelId="{E2EF5E50-BDDB-467C-A0BC-DD4F1D3B5A00}" type="pres">
      <dgm:prSet presAssocID="{E8015F73-DEA5-4AB6-A613-C1133F471BF7}" presName="compNode" presStyleCnt="0"/>
      <dgm:spPr/>
    </dgm:pt>
    <dgm:pt modelId="{29BA8658-8218-499A-9CDC-A7094A30D050}" type="pres">
      <dgm:prSet presAssocID="{E8015F73-DEA5-4AB6-A613-C1133F471BF7}" presName="iconBgRect" presStyleLbl="bgShp" presStyleIdx="1" presStyleCnt="2"/>
      <dgm:spPr/>
    </dgm:pt>
    <dgm:pt modelId="{587A9A48-9F4F-4698-BD80-EC3E136D4F01}" type="pres">
      <dgm:prSet presAssocID="{E8015F73-DEA5-4AB6-A613-C1133F471BF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au"/>
        </a:ext>
      </dgm:extLst>
    </dgm:pt>
    <dgm:pt modelId="{A5A05B37-A19B-4DED-A9BB-957126C02A51}" type="pres">
      <dgm:prSet presAssocID="{E8015F73-DEA5-4AB6-A613-C1133F471BF7}" presName="spaceRect" presStyleCnt="0"/>
      <dgm:spPr/>
    </dgm:pt>
    <dgm:pt modelId="{E78F804F-3B61-4E11-9E10-A749DE528FF3}" type="pres">
      <dgm:prSet presAssocID="{E8015F73-DEA5-4AB6-A613-C1133F471BF7}" presName="textRect" presStyleLbl="revTx" presStyleIdx="1" presStyleCnt="2">
        <dgm:presLayoutVars>
          <dgm:chMax val="1"/>
          <dgm:chPref val="1"/>
        </dgm:presLayoutVars>
      </dgm:prSet>
      <dgm:spPr/>
    </dgm:pt>
  </dgm:ptLst>
  <dgm:cxnLst>
    <dgm:cxn modelId="{8C895509-5F8B-493B-BBE2-0AB17A24C699}" type="presOf" srcId="{E8015F73-DEA5-4AB6-A613-C1133F471BF7}" destId="{E78F804F-3B61-4E11-9E10-A749DE528FF3}" srcOrd="0" destOrd="0" presId="urn:microsoft.com/office/officeart/2018/5/layout/IconCircleLabelList"/>
    <dgm:cxn modelId="{12A5B23C-D4D2-4F9E-9A8E-7F9120B0B0FE}" type="presOf" srcId="{DF3E3A85-98F8-4AD1-BE7B-60F7672435AB}" destId="{00FF149D-21D9-4F4B-9528-161BA71BB14A}" srcOrd="0" destOrd="0" presId="urn:microsoft.com/office/officeart/2018/5/layout/IconCircleLabelList"/>
    <dgm:cxn modelId="{803F3E87-1E70-43E0-8D06-CFD5D9940F65}" type="presOf" srcId="{822E99AF-79DE-49F1-A7EF-C5799838A3E6}" destId="{BFC6F599-7995-445F-A9E2-AD3CF00FE995}" srcOrd="0" destOrd="0" presId="urn:microsoft.com/office/officeart/2018/5/layout/IconCircleLabelList"/>
    <dgm:cxn modelId="{C8626195-A551-495A-9AEE-1C752245BF10}" srcId="{DF3E3A85-98F8-4AD1-BE7B-60F7672435AB}" destId="{E8015F73-DEA5-4AB6-A613-C1133F471BF7}" srcOrd="1" destOrd="0" parTransId="{B16F5E3A-D67C-4215-87A4-A4DCEEBD8A4C}" sibTransId="{9974789A-46DF-4A3C-BF48-9CB3C74C7AED}"/>
    <dgm:cxn modelId="{00C7B2BD-21E2-4241-A973-F5865FD5CBC1}" srcId="{DF3E3A85-98F8-4AD1-BE7B-60F7672435AB}" destId="{822E99AF-79DE-49F1-A7EF-C5799838A3E6}" srcOrd="0" destOrd="0" parTransId="{0EF0C197-37F7-4365-A3D6-17FAA942128C}" sibTransId="{A7E6BF7D-AAC9-426A-B592-693D8D3C6699}"/>
    <dgm:cxn modelId="{6F60500F-37CD-4839-B6CF-49D4A6E1E40F}" type="presParOf" srcId="{00FF149D-21D9-4F4B-9528-161BA71BB14A}" destId="{2055D97D-9E81-42D4-9477-4FB47267F0EA}" srcOrd="0" destOrd="0" presId="urn:microsoft.com/office/officeart/2018/5/layout/IconCircleLabelList"/>
    <dgm:cxn modelId="{0077D2A1-51FD-499B-A00C-09C873321A6A}" type="presParOf" srcId="{2055D97D-9E81-42D4-9477-4FB47267F0EA}" destId="{606552EC-72A6-4875-B1F8-FE0A95D6730C}" srcOrd="0" destOrd="0" presId="urn:microsoft.com/office/officeart/2018/5/layout/IconCircleLabelList"/>
    <dgm:cxn modelId="{67D4D7D1-A3FD-4DDF-A799-C5712EDC390B}" type="presParOf" srcId="{2055D97D-9E81-42D4-9477-4FB47267F0EA}" destId="{FE56DAAD-8FB6-4A30-A426-E9A93B74BA96}" srcOrd="1" destOrd="0" presId="urn:microsoft.com/office/officeart/2018/5/layout/IconCircleLabelList"/>
    <dgm:cxn modelId="{DF7DD911-5709-4494-921E-0A802E2872F2}" type="presParOf" srcId="{2055D97D-9E81-42D4-9477-4FB47267F0EA}" destId="{D596A30E-F50E-443A-BF31-3CE1BFF60FAC}" srcOrd="2" destOrd="0" presId="urn:microsoft.com/office/officeart/2018/5/layout/IconCircleLabelList"/>
    <dgm:cxn modelId="{8B7255E9-C23E-4CB4-B2A6-AFBFBC0FBA43}" type="presParOf" srcId="{2055D97D-9E81-42D4-9477-4FB47267F0EA}" destId="{BFC6F599-7995-445F-A9E2-AD3CF00FE995}" srcOrd="3" destOrd="0" presId="urn:microsoft.com/office/officeart/2018/5/layout/IconCircleLabelList"/>
    <dgm:cxn modelId="{44C879E8-4549-4FBA-A10E-CBCAD1D069C3}" type="presParOf" srcId="{00FF149D-21D9-4F4B-9528-161BA71BB14A}" destId="{30F8B3D3-4407-4711-99B3-01ABF0F3FE33}" srcOrd="1" destOrd="0" presId="urn:microsoft.com/office/officeart/2018/5/layout/IconCircleLabelList"/>
    <dgm:cxn modelId="{E0FD22FB-F04B-40CB-9D34-207B8082019A}" type="presParOf" srcId="{00FF149D-21D9-4F4B-9528-161BA71BB14A}" destId="{E2EF5E50-BDDB-467C-A0BC-DD4F1D3B5A00}" srcOrd="2" destOrd="0" presId="urn:microsoft.com/office/officeart/2018/5/layout/IconCircleLabelList"/>
    <dgm:cxn modelId="{B5F376DB-B29F-41DD-A3DD-F7E366D5122F}" type="presParOf" srcId="{E2EF5E50-BDDB-467C-A0BC-DD4F1D3B5A00}" destId="{29BA8658-8218-499A-9CDC-A7094A30D050}" srcOrd="0" destOrd="0" presId="urn:microsoft.com/office/officeart/2018/5/layout/IconCircleLabelList"/>
    <dgm:cxn modelId="{86C87014-E518-4A34-80CF-0549768DC179}" type="presParOf" srcId="{E2EF5E50-BDDB-467C-A0BC-DD4F1D3B5A00}" destId="{587A9A48-9F4F-4698-BD80-EC3E136D4F01}" srcOrd="1" destOrd="0" presId="urn:microsoft.com/office/officeart/2018/5/layout/IconCircleLabelList"/>
    <dgm:cxn modelId="{57EB850C-AF41-494D-A325-4D2FF283A805}" type="presParOf" srcId="{E2EF5E50-BDDB-467C-A0BC-DD4F1D3B5A00}" destId="{A5A05B37-A19B-4DED-A9BB-957126C02A51}" srcOrd="2" destOrd="0" presId="urn:microsoft.com/office/officeart/2018/5/layout/IconCircleLabelList"/>
    <dgm:cxn modelId="{8FAA3C96-B230-42F6-BC41-8D44BB6A3F5A}" type="presParOf" srcId="{E2EF5E50-BDDB-467C-A0BC-DD4F1D3B5A00}" destId="{E78F804F-3B61-4E11-9E10-A749DE528FF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3E3A85-98F8-4AD1-BE7B-60F7672435AB}"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822E99AF-79DE-49F1-A7EF-C5799838A3E6}">
      <dgm:prSet/>
      <dgm:spPr/>
      <dgm:t>
        <a:bodyPr/>
        <a:lstStyle/>
        <a:p>
          <a:pPr>
            <a:lnSpc>
              <a:spcPct val="100000"/>
            </a:lnSpc>
            <a:defRPr cap="all"/>
          </a:pPr>
          <a:r>
            <a:rPr lang="fr-FR"/>
            <a:t>Analyse Exploratoire</a:t>
          </a:r>
          <a:endParaRPr lang="en-US"/>
        </a:p>
      </dgm:t>
    </dgm:pt>
    <dgm:pt modelId="{0EF0C197-37F7-4365-A3D6-17FAA942128C}" type="parTrans" cxnId="{00C7B2BD-21E2-4241-A973-F5865FD5CBC1}">
      <dgm:prSet/>
      <dgm:spPr/>
      <dgm:t>
        <a:bodyPr/>
        <a:lstStyle/>
        <a:p>
          <a:endParaRPr lang="en-US"/>
        </a:p>
      </dgm:t>
    </dgm:pt>
    <dgm:pt modelId="{A7E6BF7D-AAC9-426A-B592-693D8D3C6699}" type="sibTrans" cxnId="{00C7B2BD-21E2-4241-A973-F5865FD5CBC1}">
      <dgm:prSet/>
      <dgm:spPr/>
      <dgm:t>
        <a:bodyPr/>
        <a:lstStyle/>
        <a:p>
          <a:endParaRPr lang="en-US"/>
        </a:p>
      </dgm:t>
    </dgm:pt>
    <dgm:pt modelId="{E8015F73-DEA5-4AB6-A613-C1133F471BF7}">
      <dgm:prSet/>
      <dgm:spPr/>
      <dgm:t>
        <a:bodyPr/>
        <a:lstStyle/>
        <a:p>
          <a:pPr>
            <a:lnSpc>
              <a:spcPct val="100000"/>
            </a:lnSpc>
            <a:defRPr cap="all"/>
          </a:pPr>
          <a:r>
            <a:rPr lang="fr-FR"/>
            <a:t>Traitement des colonnes :</a:t>
          </a:r>
          <a:endParaRPr lang="en-US"/>
        </a:p>
      </dgm:t>
    </dgm:pt>
    <dgm:pt modelId="{B16F5E3A-D67C-4215-87A4-A4DCEEBD8A4C}" type="parTrans" cxnId="{C8626195-A551-495A-9AEE-1C752245BF10}">
      <dgm:prSet/>
      <dgm:spPr/>
      <dgm:t>
        <a:bodyPr/>
        <a:lstStyle/>
        <a:p>
          <a:endParaRPr lang="en-US"/>
        </a:p>
      </dgm:t>
    </dgm:pt>
    <dgm:pt modelId="{9974789A-46DF-4A3C-BF48-9CB3C74C7AED}" type="sibTrans" cxnId="{C8626195-A551-495A-9AEE-1C752245BF10}">
      <dgm:prSet/>
      <dgm:spPr/>
      <dgm:t>
        <a:bodyPr/>
        <a:lstStyle/>
        <a:p>
          <a:endParaRPr lang="en-US"/>
        </a:p>
      </dgm:t>
    </dgm:pt>
    <dgm:pt modelId="{00FF149D-21D9-4F4B-9528-161BA71BB14A}" type="pres">
      <dgm:prSet presAssocID="{DF3E3A85-98F8-4AD1-BE7B-60F7672435AB}" presName="root" presStyleCnt="0">
        <dgm:presLayoutVars>
          <dgm:dir/>
          <dgm:resizeHandles val="exact"/>
        </dgm:presLayoutVars>
      </dgm:prSet>
      <dgm:spPr/>
    </dgm:pt>
    <dgm:pt modelId="{2055D97D-9E81-42D4-9477-4FB47267F0EA}" type="pres">
      <dgm:prSet presAssocID="{822E99AF-79DE-49F1-A7EF-C5799838A3E6}" presName="compNode" presStyleCnt="0"/>
      <dgm:spPr/>
    </dgm:pt>
    <dgm:pt modelId="{606552EC-72A6-4875-B1F8-FE0A95D6730C}" type="pres">
      <dgm:prSet presAssocID="{822E99AF-79DE-49F1-A7EF-C5799838A3E6}" presName="iconBgRect" presStyleLbl="bgShp" presStyleIdx="0" presStyleCnt="2"/>
      <dgm:spPr/>
    </dgm:pt>
    <dgm:pt modelId="{FE56DAAD-8FB6-4A30-A426-E9A93B74BA96}" type="pres">
      <dgm:prSet presAssocID="{822E99AF-79DE-49F1-A7EF-C5799838A3E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D596A30E-F50E-443A-BF31-3CE1BFF60FAC}" type="pres">
      <dgm:prSet presAssocID="{822E99AF-79DE-49F1-A7EF-C5799838A3E6}" presName="spaceRect" presStyleCnt="0"/>
      <dgm:spPr/>
    </dgm:pt>
    <dgm:pt modelId="{BFC6F599-7995-445F-A9E2-AD3CF00FE995}" type="pres">
      <dgm:prSet presAssocID="{822E99AF-79DE-49F1-A7EF-C5799838A3E6}" presName="textRect" presStyleLbl="revTx" presStyleIdx="0" presStyleCnt="2">
        <dgm:presLayoutVars>
          <dgm:chMax val="1"/>
          <dgm:chPref val="1"/>
        </dgm:presLayoutVars>
      </dgm:prSet>
      <dgm:spPr/>
    </dgm:pt>
    <dgm:pt modelId="{30F8B3D3-4407-4711-99B3-01ABF0F3FE33}" type="pres">
      <dgm:prSet presAssocID="{A7E6BF7D-AAC9-426A-B592-693D8D3C6699}" presName="sibTrans" presStyleCnt="0"/>
      <dgm:spPr/>
    </dgm:pt>
    <dgm:pt modelId="{E2EF5E50-BDDB-467C-A0BC-DD4F1D3B5A00}" type="pres">
      <dgm:prSet presAssocID="{E8015F73-DEA5-4AB6-A613-C1133F471BF7}" presName="compNode" presStyleCnt="0"/>
      <dgm:spPr/>
    </dgm:pt>
    <dgm:pt modelId="{29BA8658-8218-499A-9CDC-A7094A30D050}" type="pres">
      <dgm:prSet presAssocID="{E8015F73-DEA5-4AB6-A613-C1133F471BF7}" presName="iconBgRect" presStyleLbl="bgShp" presStyleIdx="1" presStyleCnt="2"/>
      <dgm:spPr/>
    </dgm:pt>
    <dgm:pt modelId="{587A9A48-9F4F-4698-BD80-EC3E136D4F01}" type="pres">
      <dgm:prSet presAssocID="{E8015F73-DEA5-4AB6-A613-C1133F471BF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au"/>
        </a:ext>
      </dgm:extLst>
    </dgm:pt>
    <dgm:pt modelId="{A5A05B37-A19B-4DED-A9BB-957126C02A51}" type="pres">
      <dgm:prSet presAssocID="{E8015F73-DEA5-4AB6-A613-C1133F471BF7}" presName="spaceRect" presStyleCnt="0"/>
      <dgm:spPr/>
    </dgm:pt>
    <dgm:pt modelId="{E78F804F-3B61-4E11-9E10-A749DE528FF3}" type="pres">
      <dgm:prSet presAssocID="{E8015F73-DEA5-4AB6-A613-C1133F471BF7}" presName="textRect" presStyleLbl="revTx" presStyleIdx="1" presStyleCnt="2">
        <dgm:presLayoutVars>
          <dgm:chMax val="1"/>
          <dgm:chPref val="1"/>
        </dgm:presLayoutVars>
      </dgm:prSet>
      <dgm:spPr/>
    </dgm:pt>
  </dgm:ptLst>
  <dgm:cxnLst>
    <dgm:cxn modelId="{8C895509-5F8B-493B-BBE2-0AB17A24C699}" type="presOf" srcId="{E8015F73-DEA5-4AB6-A613-C1133F471BF7}" destId="{E78F804F-3B61-4E11-9E10-A749DE528FF3}" srcOrd="0" destOrd="0" presId="urn:microsoft.com/office/officeart/2018/5/layout/IconCircleLabelList"/>
    <dgm:cxn modelId="{12A5B23C-D4D2-4F9E-9A8E-7F9120B0B0FE}" type="presOf" srcId="{DF3E3A85-98F8-4AD1-BE7B-60F7672435AB}" destId="{00FF149D-21D9-4F4B-9528-161BA71BB14A}" srcOrd="0" destOrd="0" presId="urn:microsoft.com/office/officeart/2018/5/layout/IconCircleLabelList"/>
    <dgm:cxn modelId="{803F3E87-1E70-43E0-8D06-CFD5D9940F65}" type="presOf" srcId="{822E99AF-79DE-49F1-A7EF-C5799838A3E6}" destId="{BFC6F599-7995-445F-A9E2-AD3CF00FE995}" srcOrd="0" destOrd="0" presId="urn:microsoft.com/office/officeart/2018/5/layout/IconCircleLabelList"/>
    <dgm:cxn modelId="{C8626195-A551-495A-9AEE-1C752245BF10}" srcId="{DF3E3A85-98F8-4AD1-BE7B-60F7672435AB}" destId="{E8015F73-DEA5-4AB6-A613-C1133F471BF7}" srcOrd="1" destOrd="0" parTransId="{B16F5E3A-D67C-4215-87A4-A4DCEEBD8A4C}" sibTransId="{9974789A-46DF-4A3C-BF48-9CB3C74C7AED}"/>
    <dgm:cxn modelId="{00C7B2BD-21E2-4241-A973-F5865FD5CBC1}" srcId="{DF3E3A85-98F8-4AD1-BE7B-60F7672435AB}" destId="{822E99AF-79DE-49F1-A7EF-C5799838A3E6}" srcOrd="0" destOrd="0" parTransId="{0EF0C197-37F7-4365-A3D6-17FAA942128C}" sibTransId="{A7E6BF7D-AAC9-426A-B592-693D8D3C6699}"/>
    <dgm:cxn modelId="{6F60500F-37CD-4839-B6CF-49D4A6E1E40F}" type="presParOf" srcId="{00FF149D-21D9-4F4B-9528-161BA71BB14A}" destId="{2055D97D-9E81-42D4-9477-4FB47267F0EA}" srcOrd="0" destOrd="0" presId="urn:microsoft.com/office/officeart/2018/5/layout/IconCircleLabelList"/>
    <dgm:cxn modelId="{0077D2A1-51FD-499B-A00C-09C873321A6A}" type="presParOf" srcId="{2055D97D-9E81-42D4-9477-4FB47267F0EA}" destId="{606552EC-72A6-4875-B1F8-FE0A95D6730C}" srcOrd="0" destOrd="0" presId="urn:microsoft.com/office/officeart/2018/5/layout/IconCircleLabelList"/>
    <dgm:cxn modelId="{67D4D7D1-A3FD-4DDF-A799-C5712EDC390B}" type="presParOf" srcId="{2055D97D-9E81-42D4-9477-4FB47267F0EA}" destId="{FE56DAAD-8FB6-4A30-A426-E9A93B74BA96}" srcOrd="1" destOrd="0" presId="urn:microsoft.com/office/officeart/2018/5/layout/IconCircleLabelList"/>
    <dgm:cxn modelId="{DF7DD911-5709-4494-921E-0A802E2872F2}" type="presParOf" srcId="{2055D97D-9E81-42D4-9477-4FB47267F0EA}" destId="{D596A30E-F50E-443A-BF31-3CE1BFF60FAC}" srcOrd="2" destOrd="0" presId="urn:microsoft.com/office/officeart/2018/5/layout/IconCircleLabelList"/>
    <dgm:cxn modelId="{8B7255E9-C23E-4CB4-B2A6-AFBFBC0FBA43}" type="presParOf" srcId="{2055D97D-9E81-42D4-9477-4FB47267F0EA}" destId="{BFC6F599-7995-445F-A9E2-AD3CF00FE995}" srcOrd="3" destOrd="0" presId="urn:microsoft.com/office/officeart/2018/5/layout/IconCircleLabelList"/>
    <dgm:cxn modelId="{44C879E8-4549-4FBA-A10E-CBCAD1D069C3}" type="presParOf" srcId="{00FF149D-21D9-4F4B-9528-161BA71BB14A}" destId="{30F8B3D3-4407-4711-99B3-01ABF0F3FE33}" srcOrd="1" destOrd="0" presId="urn:microsoft.com/office/officeart/2018/5/layout/IconCircleLabelList"/>
    <dgm:cxn modelId="{E0FD22FB-F04B-40CB-9D34-207B8082019A}" type="presParOf" srcId="{00FF149D-21D9-4F4B-9528-161BA71BB14A}" destId="{E2EF5E50-BDDB-467C-A0BC-DD4F1D3B5A00}" srcOrd="2" destOrd="0" presId="urn:microsoft.com/office/officeart/2018/5/layout/IconCircleLabelList"/>
    <dgm:cxn modelId="{B5F376DB-B29F-41DD-A3DD-F7E366D5122F}" type="presParOf" srcId="{E2EF5E50-BDDB-467C-A0BC-DD4F1D3B5A00}" destId="{29BA8658-8218-499A-9CDC-A7094A30D050}" srcOrd="0" destOrd="0" presId="urn:microsoft.com/office/officeart/2018/5/layout/IconCircleLabelList"/>
    <dgm:cxn modelId="{86C87014-E518-4A34-80CF-0549768DC179}" type="presParOf" srcId="{E2EF5E50-BDDB-467C-A0BC-DD4F1D3B5A00}" destId="{587A9A48-9F4F-4698-BD80-EC3E136D4F01}" srcOrd="1" destOrd="0" presId="urn:microsoft.com/office/officeart/2018/5/layout/IconCircleLabelList"/>
    <dgm:cxn modelId="{57EB850C-AF41-494D-A325-4D2FF283A805}" type="presParOf" srcId="{E2EF5E50-BDDB-467C-A0BC-DD4F1D3B5A00}" destId="{A5A05B37-A19B-4DED-A9BB-957126C02A51}" srcOrd="2" destOrd="0" presId="urn:microsoft.com/office/officeart/2018/5/layout/IconCircleLabelList"/>
    <dgm:cxn modelId="{8FAA3C96-B230-42F6-BC41-8D44BB6A3F5A}" type="presParOf" srcId="{E2EF5E50-BDDB-467C-A0BC-DD4F1D3B5A00}" destId="{E78F804F-3B61-4E11-9E10-A749DE528FF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293C1B-5DC5-4B69-B0C7-962DBDA8CF77}" type="doc">
      <dgm:prSet loTypeId="urn:microsoft.com/office/officeart/2005/8/layout/bProcess2" loCatId="process" qsTypeId="urn:microsoft.com/office/officeart/2005/8/quickstyle/simple1" qsCatId="simple" csTypeId="urn:microsoft.com/office/officeart/2005/8/colors/accent1_2" csCatId="accent1"/>
      <dgm:spPr/>
      <dgm:t>
        <a:bodyPr/>
        <a:lstStyle/>
        <a:p>
          <a:endParaRPr lang="en-US"/>
        </a:p>
      </dgm:t>
    </dgm:pt>
    <dgm:pt modelId="{87137AEB-6C38-4C37-AD3E-0AB15DA73FC1}">
      <dgm:prSet/>
      <dgm:spPr/>
      <dgm:t>
        <a:bodyPr/>
        <a:lstStyle/>
        <a:p>
          <a:r>
            <a:rPr lang="fr-FR"/>
            <a:t>Machine Learning </a:t>
          </a:r>
          <a:endParaRPr lang="en-US"/>
        </a:p>
      </dgm:t>
    </dgm:pt>
    <dgm:pt modelId="{A51FABD0-E2A6-4FF6-A56E-157B8AEBCBFD}" type="parTrans" cxnId="{D1BCC52C-C231-40C2-89B6-B11B91DA903A}">
      <dgm:prSet/>
      <dgm:spPr/>
      <dgm:t>
        <a:bodyPr/>
        <a:lstStyle/>
        <a:p>
          <a:endParaRPr lang="en-US"/>
        </a:p>
      </dgm:t>
    </dgm:pt>
    <dgm:pt modelId="{161FFF73-4BA5-4845-9D71-E9909B4C6C62}" type="sibTrans" cxnId="{D1BCC52C-C231-40C2-89B6-B11B91DA903A}">
      <dgm:prSet/>
      <dgm:spPr/>
      <dgm:t>
        <a:bodyPr/>
        <a:lstStyle/>
        <a:p>
          <a:endParaRPr lang="en-US"/>
        </a:p>
      </dgm:t>
    </dgm:pt>
    <dgm:pt modelId="{1262FA3E-B14E-472E-86A1-1CDD397D3C9A}" type="pres">
      <dgm:prSet presAssocID="{C1293C1B-5DC5-4B69-B0C7-962DBDA8CF77}" presName="diagram" presStyleCnt="0">
        <dgm:presLayoutVars>
          <dgm:dir/>
          <dgm:resizeHandles/>
        </dgm:presLayoutVars>
      </dgm:prSet>
      <dgm:spPr/>
    </dgm:pt>
    <dgm:pt modelId="{B5CD6E57-596D-41C7-8DA6-0E6DEDC0B2FE}" type="pres">
      <dgm:prSet presAssocID="{87137AEB-6C38-4C37-AD3E-0AB15DA73FC1}" presName="firstNode" presStyleLbl="node1" presStyleIdx="0" presStyleCnt="1">
        <dgm:presLayoutVars>
          <dgm:bulletEnabled val="1"/>
        </dgm:presLayoutVars>
      </dgm:prSet>
      <dgm:spPr/>
    </dgm:pt>
  </dgm:ptLst>
  <dgm:cxnLst>
    <dgm:cxn modelId="{D1BCC52C-C231-40C2-89B6-B11B91DA903A}" srcId="{C1293C1B-5DC5-4B69-B0C7-962DBDA8CF77}" destId="{87137AEB-6C38-4C37-AD3E-0AB15DA73FC1}" srcOrd="0" destOrd="0" parTransId="{A51FABD0-E2A6-4FF6-A56E-157B8AEBCBFD}" sibTransId="{161FFF73-4BA5-4845-9D71-E9909B4C6C62}"/>
    <dgm:cxn modelId="{B919922F-9D9D-43CC-90A9-17E86932117A}" type="presOf" srcId="{C1293C1B-5DC5-4B69-B0C7-962DBDA8CF77}" destId="{1262FA3E-B14E-472E-86A1-1CDD397D3C9A}" srcOrd="0" destOrd="0" presId="urn:microsoft.com/office/officeart/2005/8/layout/bProcess2"/>
    <dgm:cxn modelId="{8F3D90F5-2959-4687-B07D-C3B18B675932}" type="presOf" srcId="{87137AEB-6C38-4C37-AD3E-0AB15DA73FC1}" destId="{B5CD6E57-596D-41C7-8DA6-0E6DEDC0B2FE}" srcOrd="0" destOrd="0" presId="urn:microsoft.com/office/officeart/2005/8/layout/bProcess2"/>
    <dgm:cxn modelId="{7348BED4-9C2C-48DC-A835-2606063E9AD4}" type="presParOf" srcId="{1262FA3E-B14E-472E-86A1-1CDD397D3C9A}" destId="{B5CD6E57-596D-41C7-8DA6-0E6DEDC0B2FE}" srcOrd="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1293C1B-5DC5-4B69-B0C7-962DBDA8CF77}" type="doc">
      <dgm:prSet loTypeId="urn:microsoft.com/office/officeart/2005/8/layout/bProcess2" loCatId="process" qsTypeId="urn:microsoft.com/office/officeart/2005/8/quickstyle/simple1" qsCatId="simple" csTypeId="urn:microsoft.com/office/officeart/2005/8/colors/accent1_2" csCatId="accent1"/>
      <dgm:spPr/>
      <dgm:t>
        <a:bodyPr/>
        <a:lstStyle/>
        <a:p>
          <a:endParaRPr lang="en-US"/>
        </a:p>
      </dgm:t>
    </dgm:pt>
    <dgm:pt modelId="{87137AEB-6C38-4C37-AD3E-0AB15DA73FC1}">
      <dgm:prSet/>
      <dgm:spPr/>
      <dgm:t>
        <a:bodyPr/>
        <a:lstStyle/>
        <a:p>
          <a:r>
            <a:rPr lang="fr-FR"/>
            <a:t>Machine Learning </a:t>
          </a:r>
          <a:endParaRPr lang="en-US"/>
        </a:p>
      </dgm:t>
    </dgm:pt>
    <dgm:pt modelId="{A51FABD0-E2A6-4FF6-A56E-157B8AEBCBFD}" type="parTrans" cxnId="{D1BCC52C-C231-40C2-89B6-B11B91DA903A}">
      <dgm:prSet/>
      <dgm:spPr/>
      <dgm:t>
        <a:bodyPr/>
        <a:lstStyle/>
        <a:p>
          <a:endParaRPr lang="en-US"/>
        </a:p>
      </dgm:t>
    </dgm:pt>
    <dgm:pt modelId="{161FFF73-4BA5-4845-9D71-E9909B4C6C62}" type="sibTrans" cxnId="{D1BCC52C-C231-40C2-89B6-B11B91DA903A}">
      <dgm:prSet/>
      <dgm:spPr/>
      <dgm:t>
        <a:bodyPr/>
        <a:lstStyle/>
        <a:p>
          <a:endParaRPr lang="en-US"/>
        </a:p>
      </dgm:t>
    </dgm:pt>
    <dgm:pt modelId="{1262FA3E-B14E-472E-86A1-1CDD397D3C9A}" type="pres">
      <dgm:prSet presAssocID="{C1293C1B-5DC5-4B69-B0C7-962DBDA8CF77}" presName="diagram" presStyleCnt="0">
        <dgm:presLayoutVars>
          <dgm:dir/>
          <dgm:resizeHandles/>
        </dgm:presLayoutVars>
      </dgm:prSet>
      <dgm:spPr/>
    </dgm:pt>
    <dgm:pt modelId="{B5CD6E57-596D-41C7-8DA6-0E6DEDC0B2FE}" type="pres">
      <dgm:prSet presAssocID="{87137AEB-6C38-4C37-AD3E-0AB15DA73FC1}" presName="firstNode" presStyleLbl="node1" presStyleIdx="0" presStyleCnt="1">
        <dgm:presLayoutVars>
          <dgm:bulletEnabled val="1"/>
        </dgm:presLayoutVars>
      </dgm:prSet>
      <dgm:spPr/>
    </dgm:pt>
  </dgm:ptLst>
  <dgm:cxnLst>
    <dgm:cxn modelId="{D1BCC52C-C231-40C2-89B6-B11B91DA903A}" srcId="{C1293C1B-5DC5-4B69-B0C7-962DBDA8CF77}" destId="{87137AEB-6C38-4C37-AD3E-0AB15DA73FC1}" srcOrd="0" destOrd="0" parTransId="{A51FABD0-E2A6-4FF6-A56E-157B8AEBCBFD}" sibTransId="{161FFF73-4BA5-4845-9D71-E9909B4C6C62}"/>
    <dgm:cxn modelId="{B919922F-9D9D-43CC-90A9-17E86932117A}" type="presOf" srcId="{C1293C1B-5DC5-4B69-B0C7-962DBDA8CF77}" destId="{1262FA3E-B14E-472E-86A1-1CDD397D3C9A}" srcOrd="0" destOrd="0" presId="urn:microsoft.com/office/officeart/2005/8/layout/bProcess2"/>
    <dgm:cxn modelId="{8F3D90F5-2959-4687-B07D-C3B18B675932}" type="presOf" srcId="{87137AEB-6C38-4C37-AD3E-0AB15DA73FC1}" destId="{B5CD6E57-596D-41C7-8DA6-0E6DEDC0B2FE}" srcOrd="0" destOrd="0" presId="urn:microsoft.com/office/officeart/2005/8/layout/bProcess2"/>
    <dgm:cxn modelId="{7348BED4-9C2C-48DC-A835-2606063E9AD4}" type="presParOf" srcId="{1262FA3E-B14E-472E-86A1-1CDD397D3C9A}" destId="{B5CD6E57-596D-41C7-8DA6-0E6DEDC0B2FE}" srcOrd="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1293C1B-5DC5-4B69-B0C7-962DBDA8CF77}" type="doc">
      <dgm:prSet loTypeId="urn:microsoft.com/office/officeart/2005/8/layout/bProcess2" loCatId="process" qsTypeId="urn:microsoft.com/office/officeart/2005/8/quickstyle/simple1" qsCatId="simple" csTypeId="urn:microsoft.com/office/officeart/2005/8/colors/accent1_2" csCatId="accent1"/>
      <dgm:spPr/>
      <dgm:t>
        <a:bodyPr/>
        <a:lstStyle/>
        <a:p>
          <a:endParaRPr lang="en-US"/>
        </a:p>
      </dgm:t>
    </dgm:pt>
    <dgm:pt modelId="{87137AEB-6C38-4C37-AD3E-0AB15DA73FC1}">
      <dgm:prSet/>
      <dgm:spPr/>
      <dgm:t>
        <a:bodyPr/>
        <a:lstStyle/>
        <a:p>
          <a:r>
            <a:rPr lang="fr-FR"/>
            <a:t>Machine Learning </a:t>
          </a:r>
          <a:endParaRPr lang="en-US"/>
        </a:p>
      </dgm:t>
    </dgm:pt>
    <dgm:pt modelId="{A51FABD0-E2A6-4FF6-A56E-157B8AEBCBFD}" type="parTrans" cxnId="{D1BCC52C-C231-40C2-89B6-B11B91DA903A}">
      <dgm:prSet/>
      <dgm:spPr/>
      <dgm:t>
        <a:bodyPr/>
        <a:lstStyle/>
        <a:p>
          <a:endParaRPr lang="en-US"/>
        </a:p>
      </dgm:t>
    </dgm:pt>
    <dgm:pt modelId="{161FFF73-4BA5-4845-9D71-E9909B4C6C62}" type="sibTrans" cxnId="{D1BCC52C-C231-40C2-89B6-B11B91DA903A}">
      <dgm:prSet/>
      <dgm:spPr/>
      <dgm:t>
        <a:bodyPr/>
        <a:lstStyle/>
        <a:p>
          <a:endParaRPr lang="en-US"/>
        </a:p>
      </dgm:t>
    </dgm:pt>
    <dgm:pt modelId="{1262FA3E-B14E-472E-86A1-1CDD397D3C9A}" type="pres">
      <dgm:prSet presAssocID="{C1293C1B-5DC5-4B69-B0C7-962DBDA8CF77}" presName="diagram" presStyleCnt="0">
        <dgm:presLayoutVars>
          <dgm:dir/>
          <dgm:resizeHandles/>
        </dgm:presLayoutVars>
      </dgm:prSet>
      <dgm:spPr/>
    </dgm:pt>
    <dgm:pt modelId="{B5CD6E57-596D-41C7-8DA6-0E6DEDC0B2FE}" type="pres">
      <dgm:prSet presAssocID="{87137AEB-6C38-4C37-AD3E-0AB15DA73FC1}" presName="firstNode" presStyleLbl="node1" presStyleIdx="0" presStyleCnt="1">
        <dgm:presLayoutVars>
          <dgm:bulletEnabled val="1"/>
        </dgm:presLayoutVars>
      </dgm:prSet>
      <dgm:spPr/>
    </dgm:pt>
  </dgm:ptLst>
  <dgm:cxnLst>
    <dgm:cxn modelId="{D1BCC52C-C231-40C2-89B6-B11B91DA903A}" srcId="{C1293C1B-5DC5-4B69-B0C7-962DBDA8CF77}" destId="{87137AEB-6C38-4C37-AD3E-0AB15DA73FC1}" srcOrd="0" destOrd="0" parTransId="{A51FABD0-E2A6-4FF6-A56E-157B8AEBCBFD}" sibTransId="{161FFF73-4BA5-4845-9D71-E9909B4C6C62}"/>
    <dgm:cxn modelId="{B919922F-9D9D-43CC-90A9-17E86932117A}" type="presOf" srcId="{C1293C1B-5DC5-4B69-B0C7-962DBDA8CF77}" destId="{1262FA3E-B14E-472E-86A1-1CDD397D3C9A}" srcOrd="0" destOrd="0" presId="urn:microsoft.com/office/officeart/2005/8/layout/bProcess2"/>
    <dgm:cxn modelId="{8F3D90F5-2959-4687-B07D-C3B18B675932}" type="presOf" srcId="{87137AEB-6C38-4C37-AD3E-0AB15DA73FC1}" destId="{B5CD6E57-596D-41C7-8DA6-0E6DEDC0B2FE}" srcOrd="0" destOrd="0" presId="urn:microsoft.com/office/officeart/2005/8/layout/bProcess2"/>
    <dgm:cxn modelId="{7348BED4-9C2C-48DC-A835-2606063E9AD4}" type="presParOf" srcId="{1262FA3E-B14E-472E-86A1-1CDD397D3C9A}" destId="{B5CD6E57-596D-41C7-8DA6-0E6DEDC0B2FE}" srcOrd="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1293C1B-5DC5-4B69-B0C7-962DBDA8CF77}" type="doc">
      <dgm:prSet loTypeId="urn:microsoft.com/office/officeart/2005/8/layout/bProcess2" loCatId="process" qsTypeId="urn:microsoft.com/office/officeart/2005/8/quickstyle/simple1" qsCatId="simple" csTypeId="urn:microsoft.com/office/officeart/2005/8/colors/accent1_2" csCatId="accent1"/>
      <dgm:spPr/>
      <dgm:t>
        <a:bodyPr/>
        <a:lstStyle/>
        <a:p>
          <a:endParaRPr lang="en-US"/>
        </a:p>
      </dgm:t>
    </dgm:pt>
    <dgm:pt modelId="{87137AEB-6C38-4C37-AD3E-0AB15DA73FC1}">
      <dgm:prSet/>
      <dgm:spPr/>
      <dgm:t>
        <a:bodyPr/>
        <a:lstStyle/>
        <a:p>
          <a:r>
            <a:rPr lang="fr-FR"/>
            <a:t>Machine Learning </a:t>
          </a:r>
          <a:endParaRPr lang="en-US"/>
        </a:p>
      </dgm:t>
    </dgm:pt>
    <dgm:pt modelId="{A51FABD0-E2A6-4FF6-A56E-157B8AEBCBFD}" type="parTrans" cxnId="{D1BCC52C-C231-40C2-89B6-B11B91DA903A}">
      <dgm:prSet/>
      <dgm:spPr/>
      <dgm:t>
        <a:bodyPr/>
        <a:lstStyle/>
        <a:p>
          <a:endParaRPr lang="en-US"/>
        </a:p>
      </dgm:t>
    </dgm:pt>
    <dgm:pt modelId="{161FFF73-4BA5-4845-9D71-E9909B4C6C62}" type="sibTrans" cxnId="{D1BCC52C-C231-40C2-89B6-B11B91DA903A}">
      <dgm:prSet/>
      <dgm:spPr/>
      <dgm:t>
        <a:bodyPr/>
        <a:lstStyle/>
        <a:p>
          <a:endParaRPr lang="en-US"/>
        </a:p>
      </dgm:t>
    </dgm:pt>
    <dgm:pt modelId="{1262FA3E-B14E-472E-86A1-1CDD397D3C9A}" type="pres">
      <dgm:prSet presAssocID="{C1293C1B-5DC5-4B69-B0C7-962DBDA8CF77}" presName="diagram" presStyleCnt="0">
        <dgm:presLayoutVars>
          <dgm:dir/>
          <dgm:resizeHandles/>
        </dgm:presLayoutVars>
      </dgm:prSet>
      <dgm:spPr/>
    </dgm:pt>
    <dgm:pt modelId="{B5CD6E57-596D-41C7-8DA6-0E6DEDC0B2FE}" type="pres">
      <dgm:prSet presAssocID="{87137AEB-6C38-4C37-AD3E-0AB15DA73FC1}" presName="firstNode" presStyleLbl="node1" presStyleIdx="0" presStyleCnt="1">
        <dgm:presLayoutVars>
          <dgm:bulletEnabled val="1"/>
        </dgm:presLayoutVars>
      </dgm:prSet>
      <dgm:spPr/>
    </dgm:pt>
  </dgm:ptLst>
  <dgm:cxnLst>
    <dgm:cxn modelId="{D1BCC52C-C231-40C2-89B6-B11B91DA903A}" srcId="{C1293C1B-5DC5-4B69-B0C7-962DBDA8CF77}" destId="{87137AEB-6C38-4C37-AD3E-0AB15DA73FC1}" srcOrd="0" destOrd="0" parTransId="{A51FABD0-E2A6-4FF6-A56E-157B8AEBCBFD}" sibTransId="{161FFF73-4BA5-4845-9D71-E9909B4C6C62}"/>
    <dgm:cxn modelId="{B919922F-9D9D-43CC-90A9-17E86932117A}" type="presOf" srcId="{C1293C1B-5DC5-4B69-B0C7-962DBDA8CF77}" destId="{1262FA3E-B14E-472E-86A1-1CDD397D3C9A}" srcOrd="0" destOrd="0" presId="urn:microsoft.com/office/officeart/2005/8/layout/bProcess2"/>
    <dgm:cxn modelId="{8F3D90F5-2959-4687-B07D-C3B18B675932}" type="presOf" srcId="{87137AEB-6C38-4C37-AD3E-0AB15DA73FC1}" destId="{B5CD6E57-596D-41C7-8DA6-0E6DEDC0B2FE}" srcOrd="0" destOrd="0" presId="urn:microsoft.com/office/officeart/2005/8/layout/bProcess2"/>
    <dgm:cxn modelId="{7348BED4-9C2C-48DC-A835-2606063E9AD4}" type="presParOf" srcId="{1262FA3E-B14E-472E-86A1-1CDD397D3C9A}" destId="{B5CD6E57-596D-41C7-8DA6-0E6DEDC0B2FE}" srcOrd="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293C1B-5DC5-4B69-B0C7-962DBDA8CF77}" type="doc">
      <dgm:prSet loTypeId="urn:microsoft.com/office/officeart/2005/8/layout/bProcess2" loCatId="process" qsTypeId="urn:microsoft.com/office/officeart/2005/8/quickstyle/simple1" qsCatId="simple" csTypeId="urn:microsoft.com/office/officeart/2005/8/colors/accent1_2" csCatId="accent1"/>
      <dgm:spPr/>
      <dgm:t>
        <a:bodyPr/>
        <a:lstStyle/>
        <a:p>
          <a:endParaRPr lang="en-US"/>
        </a:p>
      </dgm:t>
    </dgm:pt>
    <dgm:pt modelId="{87137AEB-6C38-4C37-AD3E-0AB15DA73FC1}">
      <dgm:prSet/>
      <dgm:spPr/>
      <dgm:t>
        <a:bodyPr/>
        <a:lstStyle/>
        <a:p>
          <a:r>
            <a:rPr lang="fr-FR"/>
            <a:t>Machine Learning </a:t>
          </a:r>
          <a:endParaRPr lang="en-US"/>
        </a:p>
      </dgm:t>
    </dgm:pt>
    <dgm:pt modelId="{A51FABD0-E2A6-4FF6-A56E-157B8AEBCBFD}" type="parTrans" cxnId="{D1BCC52C-C231-40C2-89B6-B11B91DA903A}">
      <dgm:prSet/>
      <dgm:spPr/>
      <dgm:t>
        <a:bodyPr/>
        <a:lstStyle/>
        <a:p>
          <a:endParaRPr lang="en-US"/>
        </a:p>
      </dgm:t>
    </dgm:pt>
    <dgm:pt modelId="{161FFF73-4BA5-4845-9D71-E9909B4C6C62}" type="sibTrans" cxnId="{D1BCC52C-C231-40C2-89B6-B11B91DA903A}">
      <dgm:prSet/>
      <dgm:spPr/>
      <dgm:t>
        <a:bodyPr/>
        <a:lstStyle/>
        <a:p>
          <a:endParaRPr lang="en-US"/>
        </a:p>
      </dgm:t>
    </dgm:pt>
    <dgm:pt modelId="{1262FA3E-B14E-472E-86A1-1CDD397D3C9A}" type="pres">
      <dgm:prSet presAssocID="{C1293C1B-5DC5-4B69-B0C7-962DBDA8CF77}" presName="diagram" presStyleCnt="0">
        <dgm:presLayoutVars>
          <dgm:dir/>
          <dgm:resizeHandles/>
        </dgm:presLayoutVars>
      </dgm:prSet>
      <dgm:spPr/>
    </dgm:pt>
    <dgm:pt modelId="{B5CD6E57-596D-41C7-8DA6-0E6DEDC0B2FE}" type="pres">
      <dgm:prSet presAssocID="{87137AEB-6C38-4C37-AD3E-0AB15DA73FC1}" presName="firstNode" presStyleLbl="node1" presStyleIdx="0" presStyleCnt="1">
        <dgm:presLayoutVars>
          <dgm:bulletEnabled val="1"/>
        </dgm:presLayoutVars>
      </dgm:prSet>
      <dgm:spPr/>
    </dgm:pt>
  </dgm:ptLst>
  <dgm:cxnLst>
    <dgm:cxn modelId="{D1BCC52C-C231-40C2-89B6-B11B91DA903A}" srcId="{C1293C1B-5DC5-4B69-B0C7-962DBDA8CF77}" destId="{87137AEB-6C38-4C37-AD3E-0AB15DA73FC1}" srcOrd="0" destOrd="0" parTransId="{A51FABD0-E2A6-4FF6-A56E-157B8AEBCBFD}" sibTransId="{161FFF73-4BA5-4845-9D71-E9909B4C6C62}"/>
    <dgm:cxn modelId="{B919922F-9D9D-43CC-90A9-17E86932117A}" type="presOf" srcId="{C1293C1B-5DC5-4B69-B0C7-962DBDA8CF77}" destId="{1262FA3E-B14E-472E-86A1-1CDD397D3C9A}" srcOrd="0" destOrd="0" presId="urn:microsoft.com/office/officeart/2005/8/layout/bProcess2"/>
    <dgm:cxn modelId="{8F3D90F5-2959-4687-B07D-C3B18B675932}" type="presOf" srcId="{87137AEB-6C38-4C37-AD3E-0AB15DA73FC1}" destId="{B5CD6E57-596D-41C7-8DA6-0E6DEDC0B2FE}" srcOrd="0" destOrd="0" presId="urn:microsoft.com/office/officeart/2005/8/layout/bProcess2"/>
    <dgm:cxn modelId="{7348BED4-9C2C-48DC-A835-2606063E9AD4}" type="presParOf" srcId="{1262FA3E-B14E-472E-86A1-1CDD397D3C9A}" destId="{B5CD6E57-596D-41C7-8DA6-0E6DEDC0B2FE}" srcOrd="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ACF71-16BC-4653-8912-1BF16950739E}">
      <dsp:nvSpPr>
        <dsp:cNvPr id="0" name=""/>
        <dsp:cNvSpPr/>
      </dsp:nvSpPr>
      <dsp:spPr>
        <a:xfrm>
          <a:off x="0" y="354579"/>
          <a:ext cx="10058399" cy="5292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BBDAA7-D279-4B1B-B02A-1426D64D7342}">
      <dsp:nvSpPr>
        <dsp:cNvPr id="0" name=""/>
        <dsp:cNvSpPr/>
      </dsp:nvSpPr>
      <dsp:spPr>
        <a:xfrm>
          <a:off x="502920" y="44619"/>
          <a:ext cx="7040880" cy="619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933450">
            <a:lnSpc>
              <a:spcPct val="100000"/>
            </a:lnSpc>
            <a:spcBef>
              <a:spcPct val="0"/>
            </a:spcBef>
            <a:spcAft>
              <a:spcPct val="35000"/>
            </a:spcAft>
            <a:buNone/>
          </a:pPr>
          <a:r>
            <a:rPr lang="fr-FR" sz="2100" b="1" kern="1200" noProof="0" dirty="0"/>
            <a:t>Introduction</a:t>
          </a:r>
          <a:endParaRPr lang="fr-FR" sz="2100" kern="1200" noProof="0" dirty="0"/>
        </a:p>
      </dsp:txBody>
      <dsp:txXfrm>
        <a:off x="533182" y="74881"/>
        <a:ext cx="6980356" cy="559396"/>
      </dsp:txXfrm>
    </dsp:sp>
    <dsp:sp modelId="{1BA07E82-DC47-42B9-84C7-77685A138E86}">
      <dsp:nvSpPr>
        <dsp:cNvPr id="0" name=""/>
        <dsp:cNvSpPr/>
      </dsp:nvSpPr>
      <dsp:spPr>
        <a:xfrm>
          <a:off x="0" y="1307139"/>
          <a:ext cx="10058399" cy="5292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47FD4D-4879-4E8B-AB3D-F06D560596B7}">
      <dsp:nvSpPr>
        <dsp:cNvPr id="0" name=""/>
        <dsp:cNvSpPr/>
      </dsp:nvSpPr>
      <dsp:spPr>
        <a:xfrm>
          <a:off x="502920" y="997179"/>
          <a:ext cx="7040880" cy="619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933450">
            <a:lnSpc>
              <a:spcPct val="100000"/>
            </a:lnSpc>
            <a:spcBef>
              <a:spcPct val="0"/>
            </a:spcBef>
            <a:spcAft>
              <a:spcPct val="35000"/>
            </a:spcAft>
            <a:buNone/>
          </a:pPr>
          <a:r>
            <a:rPr lang="fr-FR" sz="2100" b="1" kern="1200" noProof="0" dirty="0"/>
            <a:t>Analyse Préliminaire des Données</a:t>
          </a:r>
          <a:endParaRPr lang="fr-FR" sz="2100" kern="1200" noProof="0" dirty="0"/>
        </a:p>
      </dsp:txBody>
      <dsp:txXfrm>
        <a:off x="533182" y="1027441"/>
        <a:ext cx="6980356" cy="559396"/>
      </dsp:txXfrm>
    </dsp:sp>
    <dsp:sp modelId="{BFF02838-6F47-4C1B-8613-7ECAF0435EC1}">
      <dsp:nvSpPr>
        <dsp:cNvPr id="0" name=""/>
        <dsp:cNvSpPr/>
      </dsp:nvSpPr>
      <dsp:spPr>
        <a:xfrm>
          <a:off x="0" y="2259700"/>
          <a:ext cx="10058399" cy="5292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47F46E-58D7-4DBE-88EA-38647445DF8E}">
      <dsp:nvSpPr>
        <dsp:cNvPr id="0" name=""/>
        <dsp:cNvSpPr/>
      </dsp:nvSpPr>
      <dsp:spPr>
        <a:xfrm>
          <a:off x="493082" y="1950459"/>
          <a:ext cx="7040880" cy="619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933450">
            <a:lnSpc>
              <a:spcPct val="100000"/>
            </a:lnSpc>
            <a:spcBef>
              <a:spcPct val="0"/>
            </a:spcBef>
            <a:spcAft>
              <a:spcPct val="35000"/>
            </a:spcAft>
            <a:buNone/>
          </a:pPr>
          <a:r>
            <a:rPr lang="fr-FR" sz="2100" kern="1200" noProof="0" dirty="0"/>
            <a:t>Machine Learning </a:t>
          </a:r>
        </a:p>
      </dsp:txBody>
      <dsp:txXfrm>
        <a:off x="523344" y="1980721"/>
        <a:ext cx="6980356" cy="559396"/>
      </dsp:txXfrm>
    </dsp:sp>
    <dsp:sp modelId="{D98DA01F-3018-42E9-A2EE-A1930DA7D31F}">
      <dsp:nvSpPr>
        <dsp:cNvPr id="0" name=""/>
        <dsp:cNvSpPr/>
      </dsp:nvSpPr>
      <dsp:spPr>
        <a:xfrm>
          <a:off x="0" y="3212260"/>
          <a:ext cx="10058399" cy="5292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BC5BDD-9A7F-483D-8057-4C610A9FB731}">
      <dsp:nvSpPr>
        <dsp:cNvPr id="0" name=""/>
        <dsp:cNvSpPr/>
      </dsp:nvSpPr>
      <dsp:spPr>
        <a:xfrm>
          <a:off x="502920" y="2902300"/>
          <a:ext cx="7040880" cy="619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933450">
            <a:lnSpc>
              <a:spcPct val="100000"/>
            </a:lnSpc>
            <a:spcBef>
              <a:spcPct val="0"/>
            </a:spcBef>
            <a:spcAft>
              <a:spcPct val="35000"/>
            </a:spcAft>
            <a:buNone/>
          </a:pPr>
          <a:r>
            <a:rPr lang="fr-FR" sz="2100" b="1" kern="1200" noProof="0" dirty="0"/>
            <a:t>Résultats</a:t>
          </a:r>
          <a:endParaRPr lang="fr-FR" sz="2100" kern="1200" noProof="0" dirty="0"/>
        </a:p>
      </dsp:txBody>
      <dsp:txXfrm>
        <a:off x="533182" y="2932562"/>
        <a:ext cx="6980356" cy="55939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D6E57-596D-41C7-8DA6-0E6DEDC0B2FE}">
      <dsp:nvSpPr>
        <dsp:cNvPr id="0" name=""/>
        <dsp:cNvSpPr/>
      </dsp:nvSpPr>
      <dsp:spPr>
        <a:xfrm>
          <a:off x="0" y="1280682"/>
          <a:ext cx="3084844" cy="30848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fr-FR" sz="4500" kern="1200"/>
            <a:t>Machine Learning </a:t>
          </a:r>
          <a:endParaRPr lang="en-US" sz="4500" kern="1200"/>
        </a:p>
      </dsp:txBody>
      <dsp:txXfrm>
        <a:off x="451765" y="1732447"/>
        <a:ext cx="2181314" cy="218131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D6E57-596D-41C7-8DA6-0E6DEDC0B2FE}">
      <dsp:nvSpPr>
        <dsp:cNvPr id="0" name=""/>
        <dsp:cNvSpPr/>
      </dsp:nvSpPr>
      <dsp:spPr>
        <a:xfrm>
          <a:off x="0" y="1280682"/>
          <a:ext cx="3084844" cy="30848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fr-FR" sz="4500" kern="1200" dirty="0"/>
            <a:t>Machine Learning </a:t>
          </a:r>
          <a:endParaRPr lang="en-US" sz="4500" kern="1200" dirty="0"/>
        </a:p>
      </dsp:txBody>
      <dsp:txXfrm>
        <a:off x="451765" y="1732447"/>
        <a:ext cx="2181314" cy="218131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D6E57-596D-41C7-8DA6-0E6DEDC0B2FE}">
      <dsp:nvSpPr>
        <dsp:cNvPr id="0" name=""/>
        <dsp:cNvSpPr/>
      </dsp:nvSpPr>
      <dsp:spPr>
        <a:xfrm>
          <a:off x="0" y="1280682"/>
          <a:ext cx="3084844" cy="30848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fr-FR" sz="4500" kern="1200" dirty="0"/>
            <a:t>Machine Learning </a:t>
          </a:r>
          <a:endParaRPr lang="en-US" sz="4500" kern="1200" dirty="0"/>
        </a:p>
      </dsp:txBody>
      <dsp:txXfrm>
        <a:off x="451765" y="1732447"/>
        <a:ext cx="2181314" cy="218131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D6E57-596D-41C7-8DA6-0E6DEDC0B2FE}">
      <dsp:nvSpPr>
        <dsp:cNvPr id="0" name=""/>
        <dsp:cNvSpPr/>
      </dsp:nvSpPr>
      <dsp:spPr>
        <a:xfrm>
          <a:off x="0" y="1280682"/>
          <a:ext cx="3084844" cy="30848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fr-FR" sz="4500" kern="1200" dirty="0"/>
            <a:t>Machine Learning </a:t>
          </a:r>
          <a:endParaRPr lang="en-US" sz="4500" kern="1200" dirty="0"/>
        </a:p>
      </dsp:txBody>
      <dsp:txXfrm>
        <a:off x="451765" y="1732447"/>
        <a:ext cx="2181314" cy="218131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D6E57-596D-41C7-8DA6-0E6DEDC0B2FE}">
      <dsp:nvSpPr>
        <dsp:cNvPr id="0" name=""/>
        <dsp:cNvSpPr/>
      </dsp:nvSpPr>
      <dsp:spPr>
        <a:xfrm>
          <a:off x="0" y="1280682"/>
          <a:ext cx="3084844" cy="30848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fr-FR" sz="4500" kern="1200" dirty="0"/>
            <a:t>Machine Learning </a:t>
          </a:r>
          <a:endParaRPr lang="en-US" sz="4500" kern="1200" dirty="0"/>
        </a:p>
      </dsp:txBody>
      <dsp:txXfrm>
        <a:off x="451765" y="1732447"/>
        <a:ext cx="2181314" cy="218131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D6E57-596D-41C7-8DA6-0E6DEDC0B2FE}">
      <dsp:nvSpPr>
        <dsp:cNvPr id="0" name=""/>
        <dsp:cNvSpPr/>
      </dsp:nvSpPr>
      <dsp:spPr>
        <a:xfrm>
          <a:off x="0" y="1280682"/>
          <a:ext cx="3084844" cy="30848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fr-FR" sz="4400" kern="1200" dirty="0"/>
            <a:t>Résultats</a:t>
          </a:r>
          <a:endParaRPr lang="en-US" sz="4400" kern="1200" dirty="0"/>
        </a:p>
      </dsp:txBody>
      <dsp:txXfrm>
        <a:off x="451765" y="1732447"/>
        <a:ext cx="2181314" cy="218131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D6E57-596D-41C7-8DA6-0E6DEDC0B2FE}">
      <dsp:nvSpPr>
        <dsp:cNvPr id="0" name=""/>
        <dsp:cNvSpPr/>
      </dsp:nvSpPr>
      <dsp:spPr>
        <a:xfrm>
          <a:off x="0" y="1280682"/>
          <a:ext cx="3084844" cy="30848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fr-FR" sz="3200" kern="1200" dirty="0"/>
            <a:t>importances des variables :</a:t>
          </a:r>
          <a:endParaRPr lang="en-US" sz="3200" kern="1200" dirty="0"/>
        </a:p>
      </dsp:txBody>
      <dsp:txXfrm>
        <a:off x="451765" y="1732447"/>
        <a:ext cx="2181314" cy="218131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D6E57-596D-41C7-8DA6-0E6DEDC0B2FE}">
      <dsp:nvSpPr>
        <dsp:cNvPr id="0" name=""/>
        <dsp:cNvSpPr/>
      </dsp:nvSpPr>
      <dsp:spPr>
        <a:xfrm>
          <a:off x="0" y="1280682"/>
          <a:ext cx="3084844" cy="30848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fr-FR" sz="3200" kern="1200" dirty="0"/>
            <a:t>importances des variables :</a:t>
          </a:r>
          <a:endParaRPr lang="en-US" sz="3200" kern="1200" dirty="0"/>
        </a:p>
      </dsp:txBody>
      <dsp:txXfrm>
        <a:off x="451765" y="1732447"/>
        <a:ext cx="2181314" cy="218131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D6E57-596D-41C7-8DA6-0E6DEDC0B2FE}">
      <dsp:nvSpPr>
        <dsp:cNvPr id="0" name=""/>
        <dsp:cNvSpPr/>
      </dsp:nvSpPr>
      <dsp:spPr>
        <a:xfrm>
          <a:off x="0" y="1280682"/>
          <a:ext cx="3084844" cy="30848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fr-FR" sz="3200" kern="1200" dirty="0"/>
            <a:t>importances des variables :</a:t>
          </a:r>
          <a:endParaRPr lang="en-US" sz="3200" kern="1200" dirty="0"/>
        </a:p>
      </dsp:txBody>
      <dsp:txXfrm>
        <a:off x="451765" y="1732447"/>
        <a:ext cx="2181314" cy="218131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C44BA0-0C48-4AC6-8DB3-3DE10DB7021F}">
      <dsp:nvSpPr>
        <dsp:cNvPr id="0" name=""/>
        <dsp:cNvSpPr/>
      </dsp:nvSpPr>
      <dsp:spPr>
        <a:xfrm>
          <a:off x="0" y="1280682"/>
          <a:ext cx="3084844" cy="30848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fr-FR" sz="3200" b="1" i="0" kern="1200" dirty="0"/>
            <a:t>Prédiction Individuelle:</a:t>
          </a:r>
        </a:p>
      </dsp:txBody>
      <dsp:txXfrm>
        <a:off x="451765" y="1732447"/>
        <a:ext cx="2181314" cy="21813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A4D90B-9B4C-4D39-95A4-C563ED19FE5E}">
      <dsp:nvSpPr>
        <dsp:cNvPr id="0" name=""/>
        <dsp:cNvSpPr/>
      </dsp:nvSpPr>
      <dsp:spPr>
        <a:xfrm>
          <a:off x="404043" y="1430527"/>
          <a:ext cx="658125" cy="658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C71022-7FEE-4061-81BF-6880E614A3A5}">
      <dsp:nvSpPr>
        <dsp:cNvPr id="0" name=""/>
        <dsp:cNvSpPr/>
      </dsp:nvSpPr>
      <dsp:spPr>
        <a:xfrm>
          <a:off x="1856" y="2400946"/>
          <a:ext cx="1462500" cy="111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b="1" kern="1200" noProof="0" dirty="0"/>
            <a:t>Objectif principal </a:t>
          </a:r>
          <a:r>
            <a:rPr lang="fr-FR" sz="1100" kern="1200" noProof="0" dirty="0"/>
            <a:t>: Prédire les émissions de CO2 et la consommation totale d'énergie. </a:t>
          </a:r>
        </a:p>
      </dsp:txBody>
      <dsp:txXfrm>
        <a:off x="1856" y="2400946"/>
        <a:ext cx="1462500" cy="1111228"/>
      </dsp:txXfrm>
    </dsp:sp>
    <dsp:sp modelId="{EBEE284F-62F2-4EDB-BB87-F080A083D3DB}">
      <dsp:nvSpPr>
        <dsp:cNvPr id="0" name=""/>
        <dsp:cNvSpPr/>
      </dsp:nvSpPr>
      <dsp:spPr>
        <a:xfrm>
          <a:off x="2122481" y="1430527"/>
          <a:ext cx="658125" cy="65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EA5BC1-4C2A-48FC-86D4-5ACF21B464E6}">
      <dsp:nvSpPr>
        <dsp:cNvPr id="0" name=""/>
        <dsp:cNvSpPr/>
      </dsp:nvSpPr>
      <dsp:spPr>
        <a:xfrm>
          <a:off x="1720293" y="2400946"/>
          <a:ext cx="1462500" cy="111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b="1" kern="1200" noProof="0" dirty="0"/>
            <a:t>Utilisation des données existantes </a:t>
          </a:r>
          <a:r>
            <a:rPr lang="fr-FR" sz="1100" kern="1200" noProof="0" dirty="0"/>
            <a:t>: Utiliser les relevés de consommation de 2016 pour prédire les valeurs futures des bâtiments.</a:t>
          </a:r>
        </a:p>
      </dsp:txBody>
      <dsp:txXfrm>
        <a:off x="1720293" y="2400946"/>
        <a:ext cx="1462500" cy="1111228"/>
      </dsp:txXfrm>
    </dsp:sp>
    <dsp:sp modelId="{A48DE26F-47AB-4D6B-9507-0193593472F1}">
      <dsp:nvSpPr>
        <dsp:cNvPr id="0" name=""/>
        <dsp:cNvSpPr/>
      </dsp:nvSpPr>
      <dsp:spPr>
        <a:xfrm>
          <a:off x="3840918" y="1430527"/>
          <a:ext cx="658125" cy="658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BB215C-9FCF-401E-8282-F5A892C0EB76}">
      <dsp:nvSpPr>
        <dsp:cNvPr id="0" name=""/>
        <dsp:cNvSpPr/>
      </dsp:nvSpPr>
      <dsp:spPr>
        <a:xfrm>
          <a:off x="3438731" y="2400946"/>
          <a:ext cx="1462500" cy="111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b="1" kern="1200" noProof="0" dirty="0"/>
            <a:t>Analyse exploratoire : </a:t>
          </a:r>
          <a:r>
            <a:rPr lang="fr-FR" sz="1100" kern="1200" noProof="0" dirty="0"/>
            <a:t>Effectuer une analyse exploratoire des données pour mieux comprendre les variables et leur impact sur les prédictions.</a:t>
          </a:r>
        </a:p>
      </dsp:txBody>
      <dsp:txXfrm>
        <a:off x="3438731" y="2400946"/>
        <a:ext cx="1462500" cy="1111228"/>
      </dsp:txXfrm>
    </dsp:sp>
    <dsp:sp modelId="{6BF00FA4-A012-46DE-A38C-37D8C28E3858}">
      <dsp:nvSpPr>
        <dsp:cNvPr id="0" name=""/>
        <dsp:cNvSpPr/>
      </dsp:nvSpPr>
      <dsp:spPr>
        <a:xfrm>
          <a:off x="5559356" y="1430527"/>
          <a:ext cx="658125" cy="6581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0F4F9D-DD33-47C1-A2DB-D01881B43AFE}">
      <dsp:nvSpPr>
        <dsp:cNvPr id="0" name=""/>
        <dsp:cNvSpPr/>
      </dsp:nvSpPr>
      <dsp:spPr>
        <a:xfrm>
          <a:off x="5157168" y="2400946"/>
          <a:ext cx="1462500" cy="111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b="1" kern="1200" noProof="0" dirty="0"/>
            <a:t>Modélisation :</a:t>
          </a:r>
          <a:r>
            <a:rPr lang="fr-FR" sz="1100" kern="1200" noProof="0" dirty="0"/>
            <a:t> Tester différents modèles de prédiction pour répondre à la problématique.</a:t>
          </a:r>
        </a:p>
      </dsp:txBody>
      <dsp:txXfrm>
        <a:off x="5157168" y="2400946"/>
        <a:ext cx="1462500" cy="1111228"/>
      </dsp:txXfrm>
    </dsp:sp>
    <dsp:sp modelId="{76C19EB9-22C5-4AD0-8139-FAD8EFFEBBF2}">
      <dsp:nvSpPr>
        <dsp:cNvPr id="0" name=""/>
        <dsp:cNvSpPr/>
      </dsp:nvSpPr>
      <dsp:spPr>
        <a:xfrm>
          <a:off x="7277793" y="1430527"/>
          <a:ext cx="658125" cy="6581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9DAD51-AADD-4F34-B5DC-1A718084D4C2}">
      <dsp:nvSpPr>
        <dsp:cNvPr id="0" name=""/>
        <dsp:cNvSpPr/>
      </dsp:nvSpPr>
      <dsp:spPr>
        <a:xfrm>
          <a:off x="6875606" y="2400946"/>
          <a:ext cx="1462500" cy="111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b="1" kern="1200" noProof="0" dirty="0"/>
            <a:t>Optimisation des performances :</a:t>
          </a:r>
          <a:r>
            <a:rPr lang="fr-FR" sz="1100" kern="1200" noProof="0" dirty="0"/>
            <a:t> Appliquer des transformations aux variables (normalisation, passage au log, etc.) et utiliser des techniques de validation croisée pour évaluer les performances des modèles.</a:t>
          </a:r>
        </a:p>
      </dsp:txBody>
      <dsp:txXfrm>
        <a:off x="6875606" y="2400946"/>
        <a:ext cx="1462500" cy="1111228"/>
      </dsp:txXfrm>
    </dsp:sp>
    <dsp:sp modelId="{FB068108-9988-422C-8B50-60A90F1EC2EA}">
      <dsp:nvSpPr>
        <dsp:cNvPr id="0" name=""/>
        <dsp:cNvSpPr/>
      </dsp:nvSpPr>
      <dsp:spPr>
        <a:xfrm>
          <a:off x="8996231" y="1430527"/>
          <a:ext cx="658125" cy="65812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D8C7A4-F694-4EAB-8789-2BF6AEEAA249}">
      <dsp:nvSpPr>
        <dsp:cNvPr id="0" name=""/>
        <dsp:cNvSpPr/>
      </dsp:nvSpPr>
      <dsp:spPr>
        <a:xfrm>
          <a:off x="8594043" y="2400946"/>
          <a:ext cx="1462500" cy="1111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b="1" kern="1200" noProof="0" dirty="0"/>
            <a:t>Évaluation de l'ENERGY STAR Score : </a:t>
          </a:r>
          <a:r>
            <a:rPr lang="fr-FR" sz="1100" kern="1200" noProof="0" dirty="0"/>
            <a:t>Tester l'intérêt de l'intégration de l'ENERGY STAR Score dans la modélisation de la prédiction des émissions et de la consommation d’énergie.</a:t>
          </a:r>
        </a:p>
      </dsp:txBody>
      <dsp:txXfrm>
        <a:off x="8594043" y="2400946"/>
        <a:ext cx="1462500" cy="111122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D6E57-596D-41C7-8DA6-0E6DEDC0B2FE}">
      <dsp:nvSpPr>
        <dsp:cNvPr id="0" name=""/>
        <dsp:cNvSpPr/>
      </dsp:nvSpPr>
      <dsp:spPr>
        <a:xfrm>
          <a:off x="774856" y="0"/>
          <a:ext cx="1525853" cy="152585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Machine Learning </a:t>
          </a:r>
          <a:endParaRPr lang="en-US" sz="2000" kern="1200" dirty="0"/>
        </a:p>
      </dsp:txBody>
      <dsp:txXfrm>
        <a:off x="998312" y="223456"/>
        <a:ext cx="1078941" cy="1078941"/>
      </dsp:txXfrm>
    </dsp:sp>
    <dsp:sp modelId="{0FFA364F-1471-44E8-8662-44803F06055E}">
      <dsp:nvSpPr>
        <dsp:cNvPr id="0" name=""/>
        <dsp:cNvSpPr/>
      </dsp:nvSpPr>
      <dsp:spPr>
        <a:xfrm rot="10792260">
          <a:off x="1273391" y="1723016"/>
          <a:ext cx="534048" cy="417694"/>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D1C200-867B-4515-96F5-C13F08A696D8}">
      <dsp:nvSpPr>
        <dsp:cNvPr id="0" name=""/>
        <dsp:cNvSpPr/>
      </dsp:nvSpPr>
      <dsp:spPr>
        <a:xfrm>
          <a:off x="1033550" y="2314232"/>
          <a:ext cx="1017743" cy="101774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dirty="0"/>
            <a:t>Résultats</a:t>
          </a:r>
          <a:r>
            <a:rPr lang="fr-FR" sz="1000" kern="1200" dirty="0"/>
            <a:t> </a:t>
          </a:r>
        </a:p>
      </dsp:txBody>
      <dsp:txXfrm>
        <a:off x="1182595" y="2463277"/>
        <a:ext cx="719653" cy="719653"/>
      </dsp:txXfrm>
    </dsp:sp>
    <dsp:sp modelId="{1BEC90B6-F9E7-4B41-91C0-1BFFA9507347}">
      <dsp:nvSpPr>
        <dsp:cNvPr id="0" name=""/>
        <dsp:cNvSpPr/>
      </dsp:nvSpPr>
      <dsp:spPr>
        <a:xfrm rot="10800000">
          <a:off x="1275397" y="3529001"/>
          <a:ext cx="534048" cy="417694"/>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383421-9832-413E-BD01-A02666630DCF}">
      <dsp:nvSpPr>
        <dsp:cNvPr id="0" name=""/>
        <dsp:cNvSpPr/>
      </dsp:nvSpPr>
      <dsp:spPr>
        <a:xfrm>
          <a:off x="779495" y="4120079"/>
          <a:ext cx="1525853" cy="152585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kern="1200" dirty="0"/>
            <a:t>Avec la variable ENERGYSTARSCORE</a:t>
          </a:r>
        </a:p>
      </dsp:txBody>
      <dsp:txXfrm>
        <a:off x="1002951" y="4343535"/>
        <a:ext cx="1078941" cy="107894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D6E57-596D-41C7-8DA6-0E6DEDC0B2FE}">
      <dsp:nvSpPr>
        <dsp:cNvPr id="0" name=""/>
        <dsp:cNvSpPr/>
      </dsp:nvSpPr>
      <dsp:spPr>
        <a:xfrm>
          <a:off x="774856" y="0"/>
          <a:ext cx="1525853" cy="152585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Machine Learning </a:t>
          </a:r>
          <a:endParaRPr lang="en-US" sz="2000" kern="1200" dirty="0"/>
        </a:p>
      </dsp:txBody>
      <dsp:txXfrm>
        <a:off x="998312" y="223456"/>
        <a:ext cx="1078941" cy="1078941"/>
      </dsp:txXfrm>
    </dsp:sp>
    <dsp:sp modelId="{0FFA364F-1471-44E8-8662-44803F06055E}">
      <dsp:nvSpPr>
        <dsp:cNvPr id="0" name=""/>
        <dsp:cNvSpPr/>
      </dsp:nvSpPr>
      <dsp:spPr>
        <a:xfrm rot="10792260">
          <a:off x="1273391" y="1723016"/>
          <a:ext cx="534048" cy="417694"/>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D1C200-867B-4515-96F5-C13F08A696D8}">
      <dsp:nvSpPr>
        <dsp:cNvPr id="0" name=""/>
        <dsp:cNvSpPr/>
      </dsp:nvSpPr>
      <dsp:spPr>
        <a:xfrm>
          <a:off x="1033550" y="2314232"/>
          <a:ext cx="1017743" cy="101774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dirty="0"/>
            <a:t>Résultats</a:t>
          </a:r>
          <a:r>
            <a:rPr lang="fr-FR" sz="1000" kern="1200" dirty="0"/>
            <a:t> </a:t>
          </a:r>
        </a:p>
      </dsp:txBody>
      <dsp:txXfrm>
        <a:off x="1182595" y="2463277"/>
        <a:ext cx="719653" cy="719653"/>
      </dsp:txXfrm>
    </dsp:sp>
    <dsp:sp modelId="{1BEC90B6-F9E7-4B41-91C0-1BFFA9507347}">
      <dsp:nvSpPr>
        <dsp:cNvPr id="0" name=""/>
        <dsp:cNvSpPr/>
      </dsp:nvSpPr>
      <dsp:spPr>
        <a:xfrm rot="10800000">
          <a:off x="1275397" y="3529001"/>
          <a:ext cx="534048" cy="417694"/>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383421-9832-413E-BD01-A02666630DCF}">
      <dsp:nvSpPr>
        <dsp:cNvPr id="0" name=""/>
        <dsp:cNvSpPr/>
      </dsp:nvSpPr>
      <dsp:spPr>
        <a:xfrm>
          <a:off x="779495" y="4120079"/>
          <a:ext cx="1525853" cy="152585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kern="1200" dirty="0"/>
            <a:t>Avec la variable ENERGYSTARSCORE</a:t>
          </a:r>
        </a:p>
      </dsp:txBody>
      <dsp:txXfrm>
        <a:off x="1002951" y="4343535"/>
        <a:ext cx="1078941" cy="107894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D6E57-596D-41C7-8DA6-0E6DEDC0B2FE}">
      <dsp:nvSpPr>
        <dsp:cNvPr id="0" name=""/>
        <dsp:cNvSpPr/>
      </dsp:nvSpPr>
      <dsp:spPr>
        <a:xfrm>
          <a:off x="774856" y="0"/>
          <a:ext cx="1525853" cy="152585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Machine Learning </a:t>
          </a:r>
          <a:endParaRPr lang="en-US" sz="2000" kern="1200" dirty="0"/>
        </a:p>
      </dsp:txBody>
      <dsp:txXfrm>
        <a:off x="998312" y="223456"/>
        <a:ext cx="1078941" cy="1078941"/>
      </dsp:txXfrm>
    </dsp:sp>
    <dsp:sp modelId="{0FFA364F-1471-44E8-8662-44803F06055E}">
      <dsp:nvSpPr>
        <dsp:cNvPr id="0" name=""/>
        <dsp:cNvSpPr/>
      </dsp:nvSpPr>
      <dsp:spPr>
        <a:xfrm rot="10792260">
          <a:off x="1273391" y="1723016"/>
          <a:ext cx="534048" cy="417694"/>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D1C200-867B-4515-96F5-C13F08A696D8}">
      <dsp:nvSpPr>
        <dsp:cNvPr id="0" name=""/>
        <dsp:cNvSpPr/>
      </dsp:nvSpPr>
      <dsp:spPr>
        <a:xfrm>
          <a:off x="1033550" y="2314232"/>
          <a:ext cx="1017743" cy="101774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dirty="0"/>
            <a:t>Résultats</a:t>
          </a:r>
          <a:r>
            <a:rPr lang="fr-FR" sz="1000" kern="1200" dirty="0"/>
            <a:t> </a:t>
          </a:r>
        </a:p>
      </dsp:txBody>
      <dsp:txXfrm>
        <a:off x="1182595" y="2463277"/>
        <a:ext cx="719653" cy="719653"/>
      </dsp:txXfrm>
    </dsp:sp>
    <dsp:sp modelId="{1BEC90B6-F9E7-4B41-91C0-1BFFA9507347}">
      <dsp:nvSpPr>
        <dsp:cNvPr id="0" name=""/>
        <dsp:cNvSpPr/>
      </dsp:nvSpPr>
      <dsp:spPr>
        <a:xfrm rot="10800000">
          <a:off x="1275397" y="3529001"/>
          <a:ext cx="534048" cy="417694"/>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383421-9832-413E-BD01-A02666630DCF}">
      <dsp:nvSpPr>
        <dsp:cNvPr id="0" name=""/>
        <dsp:cNvSpPr/>
      </dsp:nvSpPr>
      <dsp:spPr>
        <a:xfrm>
          <a:off x="779495" y="4120079"/>
          <a:ext cx="1525853" cy="152585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kern="1200" dirty="0"/>
            <a:t>Avec la variable ENERGYSTARSCORE</a:t>
          </a:r>
        </a:p>
      </dsp:txBody>
      <dsp:txXfrm>
        <a:off x="1002951" y="4343535"/>
        <a:ext cx="1078941" cy="107894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D6E57-596D-41C7-8DA6-0E6DEDC0B2FE}">
      <dsp:nvSpPr>
        <dsp:cNvPr id="0" name=""/>
        <dsp:cNvSpPr/>
      </dsp:nvSpPr>
      <dsp:spPr>
        <a:xfrm>
          <a:off x="774856" y="0"/>
          <a:ext cx="1525853" cy="152585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Machine Learning </a:t>
          </a:r>
          <a:endParaRPr lang="en-US" sz="2000" kern="1200" dirty="0"/>
        </a:p>
      </dsp:txBody>
      <dsp:txXfrm>
        <a:off x="998312" y="223456"/>
        <a:ext cx="1078941" cy="1078941"/>
      </dsp:txXfrm>
    </dsp:sp>
    <dsp:sp modelId="{0FFA364F-1471-44E8-8662-44803F06055E}">
      <dsp:nvSpPr>
        <dsp:cNvPr id="0" name=""/>
        <dsp:cNvSpPr/>
      </dsp:nvSpPr>
      <dsp:spPr>
        <a:xfrm rot="10792260">
          <a:off x="1273391" y="1723016"/>
          <a:ext cx="534048" cy="417694"/>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D1C200-867B-4515-96F5-C13F08A696D8}">
      <dsp:nvSpPr>
        <dsp:cNvPr id="0" name=""/>
        <dsp:cNvSpPr/>
      </dsp:nvSpPr>
      <dsp:spPr>
        <a:xfrm>
          <a:off x="1033550" y="2314232"/>
          <a:ext cx="1017743" cy="101774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dirty="0"/>
            <a:t>Résultats</a:t>
          </a:r>
          <a:r>
            <a:rPr lang="fr-FR" sz="1000" kern="1200" dirty="0"/>
            <a:t> </a:t>
          </a:r>
        </a:p>
      </dsp:txBody>
      <dsp:txXfrm>
        <a:off x="1182595" y="2463277"/>
        <a:ext cx="719653" cy="719653"/>
      </dsp:txXfrm>
    </dsp:sp>
    <dsp:sp modelId="{1BEC90B6-F9E7-4B41-91C0-1BFFA9507347}">
      <dsp:nvSpPr>
        <dsp:cNvPr id="0" name=""/>
        <dsp:cNvSpPr/>
      </dsp:nvSpPr>
      <dsp:spPr>
        <a:xfrm rot="10800000">
          <a:off x="1275397" y="3529001"/>
          <a:ext cx="534048" cy="417694"/>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383421-9832-413E-BD01-A02666630DCF}">
      <dsp:nvSpPr>
        <dsp:cNvPr id="0" name=""/>
        <dsp:cNvSpPr/>
      </dsp:nvSpPr>
      <dsp:spPr>
        <a:xfrm>
          <a:off x="779495" y="4120079"/>
          <a:ext cx="1525853" cy="152585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kern="1200" dirty="0"/>
            <a:t>Avec la variable ENERGYSTARSCORE</a:t>
          </a:r>
        </a:p>
      </dsp:txBody>
      <dsp:txXfrm>
        <a:off x="1002951" y="4343535"/>
        <a:ext cx="1078941" cy="107894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D6E57-596D-41C7-8DA6-0E6DEDC0B2FE}">
      <dsp:nvSpPr>
        <dsp:cNvPr id="0" name=""/>
        <dsp:cNvSpPr/>
      </dsp:nvSpPr>
      <dsp:spPr>
        <a:xfrm>
          <a:off x="774856" y="0"/>
          <a:ext cx="1525853" cy="152585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Machine Learning </a:t>
          </a:r>
          <a:endParaRPr lang="en-US" sz="2000" kern="1200" dirty="0"/>
        </a:p>
      </dsp:txBody>
      <dsp:txXfrm>
        <a:off x="998312" y="223456"/>
        <a:ext cx="1078941" cy="1078941"/>
      </dsp:txXfrm>
    </dsp:sp>
    <dsp:sp modelId="{0FFA364F-1471-44E8-8662-44803F06055E}">
      <dsp:nvSpPr>
        <dsp:cNvPr id="0" name=""/>
        <dsp:cNvSpPr/>
      </dsp:nvSpPr>
      <dsp:spPr>
        <a:xfrm rot="10792260">
          <a:off x="1273391" y="1723016"/>
          <a:ext cx="534048" cy="417694"/>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D1C200-867B-4515-96F5-C13F08A696D8}">
      <dsp:nvSpPr>
        <dsp:cNvPr id="0" name=""/>
        <dsp:cNvSpPr/>
      </dsp:nvSpPr>
      <dsp:spPr>
        <a:xfrm>
          <a:off x="1033550" y="2314232"/>
          <a:ext cx="1017743" cy="101774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dirty="0"/>
            <a:t>Résultats</a:t>
          </a:r>
          <a:r>
            <a:rPr lang="fr-FR" sz="1000" kern="1200" dirty="0"/>
            <a:t> </a:t>
          </a:r>
        </a:p>
      </dsp:txBody>
      <dsp:txXfrm>
        <a:off x="1182595" y="2463277"/>
        <a:ext cx="719653" cy="719653"/>
      </dsp:txXfrm>
    </dsp:sp>
    <dsp:sp modelId="{1BEC90B6-F9E7-4B41-91C0-1BFFA9507347}">
      <dsp:nvSpPr>
        <dsp:cNvPr id="0" name=""/>
        <dsp:cNvSpPr/>
      </dsp:nvSpPr>
      <dsp:spPr>
        <a:xfrm rot="10800000">
          <a:off x="1275397" y="3529001"/>
          <a:ext cx="534048" cy="417694"/>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383421-9832-413E-BD01-A02666630DCF}">
      <dsp:nvSpPr>
        <dsp:cNvPr id="0" name=""/>
        <dsp:cNvSpPr/>
      </dsp:nvSpPr>
      <dsp:spPr>
        <a:xfrm>
          <a:off x="779495" y="4120079"/>
          <a:ext cx="1525853" cy="152585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kern="1200" dirty="0"/>
            <a:t>Avec la variable ENERGYSTARSCORE</a:t>
          </a:r>
        </a:p>
      </dsp:txBody>
      <dsp:txXfrm>
        <a:off x="1002951" y="4343535"/>
        <a:ext cx="1078941" cy="107894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D6E57-596D-41C7-8DA6-0E6DEDC0B2FE}">
      <dsp:nvSpPr>
        <dsp:cNvPr id="0" name=""/>
        <dsp:cNvSpPr/>
      </dsp:nvSpPr>
      <dsp:spPr>
        <a:xfrm>
          <a:off x="774856" y="0"/>
          <a:ext cx="1525853" cy="152585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Machine Learning </a:t>
          </a:r>
          <a:endParaRPr lang="en-US" sz="2000" kern="1200" dirty="0"/>
        </a:p>
      </dsp:txBody>
      <dsp:txXfrm>
        <a:off x="998312" y="223456"/>
        <a:ext cx="1078941" cy="1078941"/>
      </dsp:txXfrm>
    </dsp:sp>
    <dsp:sp modelId="{0FFA364F-1471-44E8-8662-44803F06055E}">
      <dsp:nvSpPr>
        <dsp:cNvPr id="0" name=""/>
        <dsp:cNvSpPr/>
      </dsp:nvSpPr>
      <dsp:spPr>
        <a:xfrm rot="10792260">
          <a:off x="1273391" y="1723016"/>
          <a:ext cx="534048" cy="417694"/>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D1C200-867B-4515-96F5-C13F08A696D8}">
      <dsp:nvSpPr>
        <dsp:cNvPr id="0" name=""/>
        <dsp:cNvSpPr/>
      </dsp:nvSpPr>
      <dsp:spPr>
        <a:xfrm>
          <a:off x="1033550" y="2314232"/>
          <a:ext cx="1017743" cy="101774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dirty="0"/>
            <a:t>Résultats</a:t>
          </a:r>
          <a:r>
            <a:rPr lang="fr-FR" sz="1000" kern="1200" dirty="0"/>
            <a:t> </a:t>
          </a:r>
        </a:p>
      </dsp:txBody>
      <dsp:txXfrm>
        <a:off x="1182595" y="2463277"/>
        <a:ext cx="719653" cy="719653"/>
      </dsp:txXfrm>
    </dsp:sp>
    <dsp:sp modelId="{1BEC90B6-F9E7-4B41-91C0-1BFFA9507347}">
      <dsp:nvSpPr>
        <dsp:cNvPr id="0" name=""/>
        <dsp:cNvSpPr/>
      </dsp:nvSpPr>
      <dsp:spPr>
        <a:xfrm rot="10800000">
          <a:off x="1275397" y="3529001"/>
          <a:ext cx="534048" cy="417694"/>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383421-9832-413E-BD01-A02666630DCF}">
      <dsp:nvSpPr>
        <dsp:cNvPr id="0" name=""/>
        <dsp:cNvSpPr/>
      </dsp:nvSpPr>
      <dsp:spPr>
        <a:xfrm>
          <a:off x="779495" y="4120079"/>
          <a:ext cx="1525853" cy="152585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kern="1200" dirty="0"/>
            <a:t>Avec la variable ENERGYSTARSCORE</a:t>
          </a:r>
        </a:p>
      </dsp:txBody>
      <dsp:txXfrm>
        <a:off x="1002951" y="4343535"/>
        <a:ext cx="1078941" cy="107894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D6E57-596D-41C7-8DA6-0E6DEDC0B2FE}">
      <dsp:nvSpPr>
        <dsp:cNvPr id="0" name=""/>
        <dsp:cNvSpPr/>
      </dsp:nvSpPr>
      <dsp:spPr>
        <a:xfrm>
          <a:off x="774856" y="0"/>
          <a:ext cx="1525853" cy="152585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Machine Learning </a:t>
          </a:r>
          <a:endParaRPr lang="en-US" sz="2000" kern="1200" dirty="0"/>
        </a:p>
      </dsp:txBody>
      <dsp:txXfrm>
        <a:off x="998312" y="223456"/>
        <a:ext cx="1078941" cy="1078941"/>
      </dsp:txXfrm>
    </dsp:sp>
    <dsp:sp modelId="{0FFA364F-1471-44E8-8662-44803F06055E}">
      <dsp:nvSpPr>
        <dsp:cNvPr id="0" name=""/>
        <dsp:cNvSpPr/>
      </dsp:nvSpPr>
      <dsp:spPr>
        <a:xfrm rot="10792260">
          <a:off x="1273391" y="1723016"/>
          <a:ext cx="534048" cy="417694"/>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D1C200-867B-4515-96F5-C13F08A696D8}">
      <dsp:nvSpPr>
        <dsp:cNvPr id="0" name=""/>
        <dsp:cNvSpPr/>
      </dsp:nvSpPr>
      <dsp:spPr>
        <a:xfrm>
          <a:off x="1033550" y="2314232"/>
          <a:ext cx="1017743" cy="101774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dirty="0"/>
            <a:t>Résultats</a:t>
          </a:r>
          <a:r>
            <a:rPr lang="fr-FR" sz="1000" kern="1200" dirty="0"/>
            <a:t> </a:t>
          </a:r>
        </a:p>
      </dsp:txBody>
      <dsp:txXfrm>
        <a:off x="1182595" y="2463277"/>
        <a:ext cx="719653" cy="719653"/>
      </dsp:txXfrm>
    </dsp:sp>
    <dsp:sp modelId="{1BEC90B6-F9E7-4B41-91C0-1BFFA9507347}">
      <dsp:nvSpPr>
        <dsp:cNvPr id="0" name=""/>
        <dsp:cNvSpPr/>
      </dsp:nvSpPr>
      <dsp:spPr>
        <a:xfrm rot="10800000">
          <a:off x="1275397" y="3529001"/>
          <a:ext cx="534048" cy="417694"/>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383421-9832-413E-BD01-A02666630DCF}">
      <dsp:nvSpPr>
        <dsp:cNvPr id="0" name=""/>
        <dsp:cNvSpPr/>
      </dsp:nvSpPr>
      <dsp:spPr>
        <a:xfrm>
          <a:off x="779495" y="4120079"/>
          <a:ext cx="1525853" cy="152585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kern="1200" dirty="0"/>
            <a:t>Avec la variable ENERGYSTARSCORE</a:t>
          </a:r>
        </a:p>
      </dsp:txBody>
      <dsp:txXfrm>
        <a:off x="1002951" y="4343535"/>
        <a:ext cx="1078941" cy="107894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D6E57-596D-41C7-8DA6-0E6DEDC0B2FE}">
      <dsp:nvSpPr>
        <dsp:cNvPr id="0" name=""/>
        <dsp:cNvSpPr/>
      </dsp:nvSpPr>
      <dsp:spPr>
        <a:xfrm>
          <a:off x="774856" y="0"/>
          <a:ext cx="1525853" cy="152585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Machine Learning </a:t>
          </a:r>
          <a:endParaRPr lang="en-US" sz="2000" kern="1200" dirty="0"/>
        </a:p>
      </dsp:txBody>
      <dsp:txXfrm>
        <a:off x="998312" y="223456"/>
        <a:ext cx="1078941" cy="1078941"/>
      </dsp:txXfrm>
    </dsp:sp>
    <dsp:sp modelId="{0FFA364F-1471-44E8-8662-44803F06055E}">
      <dsp:nvSpPr>
        <dsp:cNvPr id="0" name=""/>
        <dsp:cNvSpPr/>
      </dsp:nvSpPr>
      <dsp:spPr>
        <a:xfrm rot="10792260">
          <a:off x="1273391" y="1723016"/>
          <a:ext cx="534048" cy="417694"/>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D1C200-867B-4515-96F5-C13F08A696D8}">
      <dsp:nvSpPr>
        <dsp:cNvPr id="0" name=""/>
        <dsp:cNvSpPr/>
      </dsp:nvSpPr>
      <dsp:spPr>
        <a:xfrm>
          <a:off x="1033550" y="2314232"/>
          <a:ext cx="1017743" cy="101774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dirty="0"/>
            <a:t>Résultats</a:t>
          </a:r>
          <a:r>
            <a:rPr lang="fr-FR" sz="1000" kern="1200" dirty="0"/>
            <a:t> </a:t>
          </a:r>
        </a:p>
      </dsp:txBody>
      <dsp:txXfrm>
        <a:off x="1182595" y="2463277"/>
        <a:ext cx="719653" cy="719653"/>
      </dsp:txXfrm>
    </dsp:sp>
    <dsp:sp modelId="{1BEC90B6-F9E7-4B41-91C0-1BFFA9507347}">
      <dsp:nvSpPr>
        <dsp:cNvPr id="0" name=""/>
        <dsp:cNvSpPr/>
      </dsp:nvSpPr>
      <dsp:spPr>
        <a:xfrm rot="10800000">
          <a:off x="1275397" y="3529001"/>
          <a:ext cx="534048" cy="417694"/>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383421-9832-413E-BD01-A02666630DCF}">
      <dsp:nvSpPr>
        <dsp:cNvPr id="0" name=""/>
        <dsp:cNvSpPr/>
      </dsp:nvSpPr>
      <dsp:spPr>
        <a:xfrm>
          <a:off x="779495" y="4120079"/>
          <a:ext cx="1525853" cy="152585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kern="1200" dirty="0"/>
            <a:t>Avec la variable ENERGYSTARSCORE</a:t>
          </a:r>
        </a:p>
      </dsp:txBody>
      <dsp:txXfrm>
        <a:off x="1002951" y="4343535"/>
        <a:ext cx="1078941" cy="107894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41D04-58FB-4804-9169-749DD4E90D8C}">
      <dsp:nvSpPr>
        <dsp:cNvPr id="0" name=""/>
        <dsp:cNvSpPr/>
      </dsp:nvSpPr>
      <dsp:spPr>
        <a:xfrm>
          <a:off x="0" y="1280682"/>
          <a:ext cx="3084844" cy="30848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fr-FR" sz="3600" kern="1200" dirty="0"/>
            <a:t>Conclusion   </a:t>
          </a:r>
        </a:p>
      </dsp:txBody>
      <dsp:txXfrm>
        <a:off x="451765" y="1732447"/>
        <a:ext cx="2181314" cy="218131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A2603-C76B-4061-820A-3E2488EF9721}">
      <dsp:nvSpPr>
        <dsp:cNvPr id="0" name=""/>
        <dsp:cNvSpPr/>
      </dsp:nvSpPr>
      <dsp:spPr>
        <a:xfrm>
          <a:off x="0" y="1821"/>
          <a:ext cx="7907939" cy="7763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DCF14E-CA44-4663-B120-CA1AFCCCDA9A}">
      <dsp:nvSpPr>
        <dsp:cNvPr id="0" name=""/>
        <dsp:cNvSpPr/>
      </dsp:nvSpPr>
      <dsp:spPr>
        <a:xfrm>
          <a:off x="234851" y="176504"/>
          <a:ext cx="427002" cy="4270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8C8EED-0236-44DA-8E40-0627F9748DCC}">
      <dsp:nvSpPr>
        <dsp:cNvPr id="0" name=""/>
        <dsp:cNvSpPr/>
      </dsp:nvSpPr>
      <dsp:spPr>
        <a:xfrm>
          <a:off x="896704" y="1821"/>
          <a:ext cx="7011234" cy="776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166" tIns="82166" rIns="82166" bIns="82166" numCol="1" spcCol="1270" anchor="ctr" anchorCtr="0">
          <a:noAutofit/>
        </a:bodyPr>
        <a:lstStyle/>
        <a:p>
          <a:pPr marL="0" lvl="0" indent="0" algn="l" defTabSz="800100">
            <a:lnSpc>
              <a:spcPct val="100000"/>
            </a:lnSpc>
            <a:spcBef>
              <a:spcPct val="0"/>
            </a:spcBef>
            <a:spcAft>
              <a:spcPct val="35000"/>
            </a:spcAft>
            <a:buNone/>
          </a:pPr>
          <a:r>
            <a:rPr lang="fr-FR" sz="1800" b="0" i="0" kern="1200" baseline="0"/>
            <a:t>Préparation des données : Analyse exploratoire, nettoyage, gestion des valeurs manquantes et transformation des variables sont essentiels.</a:t>
          </a:r>
          <a:endParaRPr lang="en-US" sz="1800" kern="1200"/>
        </a:p>
      </dsp:txBody>
      <dsp:txXfrm>
        <a:off x="896704" y="1821"/>
        <a:ext cx="7011234" cy="776367"/>
      </dsp:txXfrm>
    </dsp:sp>
    <dsp:sp modelId="{03ADB0F1-DBA8-44A3-90BE-5ED5757BA983}">
      <dsp:nvSpPr>
        <dsp:cNvPr id="0" name=""/>
        <dsp:cNvSpPr/>
      </dsp:nvSpPr>
      <dsp:spPr>
        <a:xfrm>
          <a:off x="0" y="972281"/>
          <a:ext cx="7907939" cy="7763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8ABDF9-5B1F-4E0F-BF9F-5EC21C297C2E}">
      <dsp:nvSpPr>
        <dsp:cNvPr id="0" name=""/>
        <dsp:cNvSpPr/>
      </dsp:nvSpPr>
      <dsp:spPr>
        <a:xfrm>
          <a:off x="234851" y="1146964"/>
          <a:ext cx="427002" cy="4270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829DAA-105F-46AD-8074-368553B49AC4}">
      <dsp:nvSpPr>
        <dsp:cNvPr id="0" name=""/>
        <dsp:cNvSpPr/>
      </dsp:nvSpPr>
      <dsp:spPr>
        <a:xfrm>
          <a:off x="896704" y="972281"/>
          <a:ext cx="7011234" cy="776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166" tIns="82166" rIns="82166" bIns="82166" numCol="1" spcCol="1270" anchor="ctr" anchorCtr="0">
          <a:noAutofit/>
        </a:bodyPr>
        <a:lstStyle/>
        <a:p>
          <a:pPr marL="0" lvl="0" indent="0" algn="l" defTabSz="800100">
            <a:lnSpc>
              <a:spcPct val="100000"/>
            </a:lnSpc>
            <a:spcBef>
              <a:spcPct val="0"/>
            </a:spcBef>
            <a:spcAft>
              <a:spcPct val="35000"/>
            </a:spcAft>
            <a:buNone/>
          </a:pPr>
          <a:r>
            <a:rPr lang="fr-FR" sz="1800" b="0" i="0" kern="1200" baseline="0"/>
            <a:t>Prévention de la fuite de données : Séparer strictement les ensembles d'entraînement et de test.</a:t>
          </a:r>
          <a:endParaRPr lang="en-US" sz="1800" kern="1200"/>
        </a:p>
      </dsp:txBody>
      <dsp:txXfrm>
        <a:off x="896704" y="972281"/>
        <a:ext cx="7011234" cy="776367"/>
      </dsp:txXfrm>
    </dsp:sp>
    <dsp:sp modelId="{911126F2-8484-49F7-879B-10EEC6BB30D2}">
      <dsp:nvSpPr>
        <dsp:cNvPr id="0" name=""/>
        <dsp:cNvSpPr/>
      </dsp:nvSpPr>
      <dsp:spPr>
        <a:xfrm>
          <a:off x="0" y="1942741"/>
          <a:ext cx="7907939" cy="7763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4FD8EE-A2FD-45C8-8D4F-E567B5CE4A4C}">
      <dsp:nvSpPr>
        <dsp:cNvPr id="0" name=""/>
        <dsp:cNvSpPr/>
      </dsp:nvSpPr>
      <dsp:spPr>
        <a:xfrm>
          <a:off x="234851" y="2117424"/>
          <a:ext cx="427002" cy="4270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623EE2-8564-4412-8AFC-43E0B5A4EA95}">
      <dsp:nvSpPr>
        <dsp:cNvPr id="0" name=""/>
        <dsp:cNvSpPr/>
      </dsp:nvSpPr>
      <dsp:spPr>
        <a:xfrm>
          <a:off x="896704" y="1942741"/>
          <a:ext cx="7011234" cy="776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166" tIns="82166" rIns="82166" bIns="82166" numCol="1" spcCol="1270" anchor="ctr" anchorCtr="0">
          <a:noAutofit/>
        </a:bodyPr>
        <a:lstStyle/>
        <a:p>
          <a:pPr marL="0" lvl="0" indent="0" algn="l" defTabSz="800100">
            <a:lnSpc>
              <a:spcPct val="100000"/>
            </a:lnSpc>
            <a:spcBef>
              <a:spcPct val="0"/>
            </a:spcBef>
            <a:spcAft>
              <a:spcPct val="35000"/>
            </a:spcAft>
            <a:buNone/>
          </a:pPr>
          <a:r>
            <a:rPr lang="fr-FR" sz="1800" b="0" i="0" kern="1200" baseline="0"/>
            <a:t>Choix des algorithmes : Tester plusieurs modèles (régression, arbres de décision, SVM) et choisir le plus adapté.</a:t>
          </a:r>
          <a:endParaRPr lang="en-US" sz="1800" kern="1200"/>
        </a:p>
      </dsp:txBody>
      <dsp:txXfrm>
        <a:off x="896704" y="1942741"/>
        <a:ext cx="7011234" cy="776367"/>
      </dsp:txXfrm>
    </dsp:sp>
    <dsp:sp modelId="{B98F5BF5-2A67-48B3-99D9-32FEAE4C21BF}">
      <dsp:nvSpPr>
        <dsp:cNvPr id="0" name=""/>
        <dsp:cNvSpPr/>
      </dsp:nvSpPr>
      <dsp:spPr>
        <a:xfrm>
          <a:off x="0" y="2913201"/>
          <a:ext cx="7907939" cy="7763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68465C-6419-4075-86C6-D56AC42179EB}">
      <dsp:nvSpPr>
        <dsp:cNvPr id="0" name=""/>
        <dsp:cNvSpPr/>
      </dsp:nvSpPr>
      <dsp:spPr>
        <a:xfrm>
          <a:off x="234851" y="3087884"/>
          <a:ext cx="427002" cy="4270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747928-73AD-4F14-AEEE-76A003772AD6}">
      <dsp:nvSpPr>
        <dsp:cNvPr id="0" name=""/>
        <dsp:cNvSpPr/>
      </dsp:nvSpPr>
      <dsp:spPr>
        <a:xfrm>
          <a:off x="896704" y="2913201"/>
          <a:ext cx="7011234" cy="776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166" tIns="82166" rIns="82166" bIns="82166" numCol="1" spcCol="1270" anchor="ctr" anchorCtr="0">
          <a:noAutofit/>
        </a:bodyPr>
        <a:lstStyle/>
        <a:p>
          <a:pPr marL="0" lvl="0" indent="0" algn="l" defTabSz="800100">
            <a:lnSpc>
              <a:spcPct val="100000"/>
            </a:lnSpc>
            <a:spcBef>
              <a:spcPct val="0"/>
            </a:spcBef>
            <a:spcAft>
              <a:spcPct val="35000"/>
            </a:spcAft>
            <a:buNone/>
          </a:pPr>
          <a:r>
            <a:rPr lang="fr-FR" sz="1800" b="0" i="0" kern="1200" baseline="0"/>
            <a:t>Optimisation des hyperparamètres : Utiliser validation croisée et recherche en grille pour améliorer les performances.</a:t>
          </a:r>
          <a:endParaRPr lang="en-US" sz="1800" kern="1200"/>
        </a:p>
      </dsp:txBody>
      <dsp:txXfrm>
        <a:off x="896704" y="2913201"/>
        <a:ext cx="7011234" cy="776367"/>
      </dsp:txXfrm>
    </dsp:sp>
    <dsp:sp modelId="{B03098C9-65CE-4EDC-A25F-C24270B2F841}">
      <dsp:nvSpPr>
        <dsp:cNvPr id="0" name=""/>
        <dsp:cNvSpPr/>
      </dsp:nvSpPr>
      <dsp:spPr>
        <a:xfrm>
          <a:off x="0" y="3883661"/>
          <a:ext cx="7907939" cy="7763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D719DC-3A67-4716-A4FC-5DA4A2CD2867}">
      <dsp:nvSpPr>
        <dsp:cNvPr id="0" name=""/>
        <dsp:cNvSpPr/>
      </dsp:nvSpPr>
      <dsp:spPr>
        <a:xfrm>
          <a:off x="234851" y="4058344"/>
          <a:ext cx="427002" cy="4270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AE5183-0220-4F98-B64F-5EB0E40CB059}">
      <dsp:nvSpPr>
        <dsp:cNvPr id="0" name=""/>
        <dsp:cNvSpPr/>
      </dsp:nvSpPr>
      <dsp:spPr>
        <a:xfrm>
          <a:off x="896704" y="3883661"/>
          <a:ext cx="7011234" cy="776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166" tIns="82166" rIns="82166" bIns="82166" numCol="1" spcCol="1270" anchor="ctr" anchorCtr="0">
          <a:noAutofit/>
        </a:bodyPr>
        <a:lstStyle/>
        <a:p>
          <a:pPr marL="0" lvl="0" indent="0" algn="l" defTabSz="800100">
            <a:lnSpc>
              <a:spcPct val="100000"/>
            </a:lnSpc>
            <a:spcBef>
              <a:spcPct val="0"/>
            </a:spcBef>
            <a:spcAft>
              <a:spcPct val="35000"/>
            </a:spcAft>
            <a:buNone/>
          </a:pPr>
          <a:r>
            <a:rPr lang="fr-FR" sz="1800" b="0" i="0" kern="1200" baseline="0"/>
            <a:t>Évaluation rigoureuse : Mesurer précision, rappel, RMSE, etc., pour éviter sur/sous-apprentissage.</a:t>
          </a:r>
          <a:endParaRPr lang="en-US" sz="1800" kern="1200"/>
        </a:p>
      </dsp:txBody>
      <dsp:txXfrm>
        <a:off x="896704" y="3883661"/>
        <a:ext cx="7011234" cy="776367"/>
      </dsp:txXfrm>
    </dsp:sp>
    <dsp:sp modelId="{C0F9F7FF-C562-424E-B6E6-799B2A608D93}">
      <dsp:nvSpPr>
        <dsp:cNvPr id="0" name=""/>
        <dsp:cNvSpPr/>
      </dsp:nvSpPr>
      <dsp:spPr>
        <a:xfrm>
          <a:off x="0" y="4854121"/>
          <a:ext cx="7907939" cy="7763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333B40-2877-4BEB-85F8-2746194E9113}">
      <dsp:nvSpPr>
        <dsp:cNvPr id="0" name=""/>
        <dsp:cNvSpPr/>
      </dsp:nvSpPr>
      <dsp:spPr>
        <a:xfrm>
          <a:off x="234851" y="5028803"/>
          <a:ext cx="427002" cy="4270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9C8E6A-BA87-478B-8F38-1925FEAF3B51}">
      <dsp:nvSpPr>
        <dsp:cNvPr id="0" name=""/>
        <dsp:cNvSpPr/>
      </dsp:nvSpPr>
      <dsp:spPr>
        <a:xfrm>
          <a:off x="896704" y="4854121"/>
          <a:ext cx="7011234" cy="776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166" tIns="82166" rIns="82166" bIns="82166" numCol="1" spcCol="1270" anchor="ctr" anchorCtr="0">
          <a:noAutofit/>
        </a:bodyPr>
        <a:lstStyle/>
        <a:p>
          <a:pPr marL="0" lvl="0" indent="0" algn="l" defTabSz="800100">
            <a:lnSpc>
              <a:spcPct val="100000"/>
            </a:lnSpc>
            <a:spcBef>
              <a:spcPct val="0"/>
            </a:spcBef>
            <a:spcAft>
              <a:spcPct val="35000"/>
            </a:spcAft>
            <a:buNone/>
          </a:pPr>
          <a:r>
            <a:rPr lang="fr-FR" sz="1800" b="0" i="0" kern="1200" baseline="0" dirty="0"/>
            <a:t>Importance de Energy Star Score : Cette variable </a:t>
          </a:r>
          <a:r>
            <a:rPr lang="fr-FR" sz="1800" b="0" i="0" kern="1200" baseline="0"/>
            <a:t>n’influence pas </a:t>
          </a:r>
          <a:r>
            <a:rPr lang="fr-FR" sz="1800" b="0" i="0" kern="1200" baseline="0" dirty="0"/>
            <a:t>significativement les résultats du modèle.</a:t>
          </a:r>
          <a:endParaRPr lang="en-US" sz="1800" kern="1200" dirty="0"/>
        </a:p>
      </dsp:txBody>
      <dsp:txXfrm>
        <a:off x="896704" y="4854121"/>
        <a:ext cx="7011234" cy="7763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552EC-72A6-4875-B1F8-FE0A95D6730C}">
      <dsp:nvSpPr>
        <dsp:cNvPr id="0" name=""/>
        <dsp:cNvSpPr/>
      </dsp:nvSpPr>
      <dsp:spPr>
        <a:xfrm>
          <a:off x="856171" y="21854"/>
          <a:ext cx="1372500" cy="13725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56DAAD-8FB6-4A30-A426-E9A93B74BA96}">
      <dsp:nvSpPr>
        <dsp:cNvPr id="0" name=""/>
        <dsp:cNvSpPr/>
      </dsp:nvSpPr>
      <dsp:spPr>
        <a:xfrm>
          <a:off x="1148672" y="314354"/>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C6F599-7995-445F-A9E2-AD3CF00FE995}">
      <dsp:nvSpPr>
        <dsp:cNvPr id="0" name=""/>
        <dsp:cNvSpPr/>
      </dsp:nvSpPr>
      <dsp:spPr>
        <a:xfrm>
          <a:off x="417421" y="1821854"/>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fr-FR" sz="2300" kern="1200"/>
            <a:t>Analyse Exploratoire</a:t>
          </a:r>
          <a:endParaRPr lang="en-US" sz="2300" kern="1200"/>
        </a:p>
      </dsp:txBody>
      <dsp:txXfrm>
        <a:off x="417421" y="1821854"/>
        <a:ext cx="2250000" cy="720000"/>
      </dsp:txXfrm>
    </dsp:sp>
    <dsp:sp modelId="{29BA8658-8218-499A-9CDC-A7094A30D050}">
      <dsp:nvSpPr>
        <dsp:cNvPr id="0" name=""/>
        <dsp:cNvSpPr/>
      </dsp:nvSpPr>
      <dsp:spPr>
        <a:xfrm>
          <a:off x="856171" y="3104354"/>
          <a:ext cx="1372500" cy="13725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7A9A48-9F4F-4698-BD80-EC3E136D4F01}">
      <dsp:nvSpPr>
        <dsp:cNvPr id="0" name=""/>
        <dsp:cNvSpPr/>
      </dsp:nvSpPr>
      <dsp:spPr>
        <a:xfrm>
          <a:off x="1148672" y="3396854"/>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8F804F-3B61-4E11-9E10-A749DE528FF3}">
      <dsp:nvSpPr>
        <dsp:cNvPr id="0" name=""/>
        <dsp:cNvSpPr/>
      </dsp:nvSpPr>
      <dsp:spPr>
        <a:xfrm>
          <a:off x="417421" y="4904354"/>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fr-FR" sz="2300" kern="1200"/>
            <a:t>Traitement des colonnes :</a:t>
          </a:r>
          <a:endParaRPr lang="en-US" sz="2300" kern="1200"/>
        </a:p>
      </dsp:txBody>
      <dsp:txXfrm>
        <a:off x="417421" y="4904354"/>
        <a:ext cx="225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552EC-72A6-4875-B1F8-FE0A95D6730C}">
      <dsp:nvSpPr>
        <dsp:cNvPr id="0" name=""/>
        <dsp:cNvSpPr/>
      </dsp:nvSpPr>
      <dsp:spPr>
        <a:xfrm>
          <a:off x="856171" y="21854"/>
          <a:ext cx="1372500" cy="13725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56DAAD-8FB6-4A30-A426-E9A93B74BA96}">
      <dsp:nvSpPr>
        <dsp:cNvPr id="0" name=""/>
        <dsp:cNvSpPr/>
      </dsp:nvSpPr>
      <dsp:spPr>
        <a:xfrm>
          <a:off x="1148672" y="314354"/>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C6F599-7995-445F-A9E2-AD3CF00FE995}">
      <dsp:nvSpPr>
        <dsp:cNvPr id="0" name=""/>
        <dsp:cNvSpPr/>
      </dsp:nvSpPr>
      <dsp:spPr>
        <a:xfrm>
          <a:off x="417421" y="1821854"/>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fr-FR" sz="2300" kern="1200"/>
            <a:t>Analyse Exploratoire</a:t>
          </a:r>
          <a:endParaRPr lang="en-US" sz="2300" kern="1200"/>
        </a:p>
      </dsp:txBody>
      <dsp:txXfrm>
        <a:off x="417421" y="1821854"/>
        <a:ext cx="2250000" cy="720000"/>
      </dsp:txXfrm>
    </dsp:sp>
    <dsp:sp modelId="{29BA8658-8218-499A-9CDC-A7094A30D050}">
      <dsp:nvSpPr>
        <dsp:cNvPr id="0" name=""/>
        <dsp:cNvSpPr/>
      </dsp:nvSpPr>
      <dsp:spPr>
        <a:xfrm>
          <a:off x="856171" y="3104354"/>
          <a:ext cx="1372500" cy="13725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7A9A48-9F4F-4698-BD80-EC3E136D4F01}">
      <dsp:nvSpPr>
        <dsp:cNvPr id="0" name=""/>
        <dsp:cNvSpPr/>
      </dsp:nvSpPr>
      <dsp:spPr>
        <a:xfrm>
          <a:off x="1148672" y="3396854"/>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8F804F-3B61-4E11-9E10-A749DE528FF3}">
      <dsp:nvSpPr>
        <dsp:cNvPr id="0" name=""/>
        <dsp:cNvSpPr/>
      </dsp:nvSpPr>
      <dsp:spPr>
        <a:xfrm>
          <a:off x="417421" y="4904354"/>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fr-FR" sz="2300" kern="1200"/>
            <a:t>Traitement des colonnes :</a:t>
          </a:r>
          <a:endParaRPr lang="en-US" sz="2300" kern="1200"/>
        </a:p>
      </dsp:txBody>
      <dsp:txXfrm>
        <a:off x="417421" y="4904354"/>
        <a:ext cx="225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D6E57-596D-41C7-8DA6-0E6DEDC0B2FE}">
      <dsp:nvSpPr>
        <dsp:cNvPr id="0" name=""/>
        <dsp:cNvSpPr/>
      </dsp:nvSpPr>
      <dsp:spPr>
        <a:xfrm>
          <a:off x="0" y="1280682"/>
          <a:ext cx="3084844" cy="30848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fr-FR" sz="4500" kern="1200"/>
            <a:t>Machine Learning </a:t>
          </a:r>
          <a:endParaRPr lang="en-US" sz="4500" kern="1200"/>
        </a:p>
      </dsp:txBody>
      <dsp:txXfrm>
        <a:off x="451765" y="1732447"/>
        <a:ext cx="2181314" cy="21813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D6E57-596D-41C7-8DA6-0E6DEDC0B2FE}">
      <dsp:nvSpPr>
        <dsp:cNvPr id="0" name=""/>
        <dsp:cNvSpPr/>
      </dsp:nvSpPr>
      <dsp:spPr>
        <a:xfrm>
          <a:off x="0" y="1280682"/>
          <a:ext cx="3084844" cy="30848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fr-FR" sz="4500" kern="1200"/>
            <a:t>Machine Learning </a:t>
          </a:r>
          <a:endParaRPr lang="en-US" sz="4500" kern="1200"/>
        </a:p>
      </dsp:txBody>
      <dsp:txXfrm>
        <a:off x="451765" y="1732447"/>
        <a:ext cx="2181314" cy="21813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D6E57-596D-41C7-8DA6-0E6DEDC0B2FE}">
      <dsp:nvSpPr>
        <dsp:cNvPr id="0" name=""/>
        <dsp:cNvSpPr/>
      </dsp:nvSpPr>
      <dsp:spPr>
        <a:xfrm>
          <a:off x="0" y="1280682"/>
          <a:ext cx="3084844" cy="30848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fr-FR" sz="4500" kern="1200"/>
            <a:t>Machine Learning </a:t>
          </a:r>
          <a:endParaRPr lang="en-US" sz="4500" kern="1200"/>
        </a:p>
      </dsp:txBody>
      <dsp:txXfrm>
        <a:off x="451765" y="1732447"/>
        <a:ext cx="2181314" cy="218131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D6E57-596D-41C7-8DA6-0E6DEDC0B2FE}">
      <dsp:nvSpPr>
        <dsp:cNvPr id="0" name=""/>
        <dsp:cNvSpPr/>
      </dsp:nvSpPr>
      <dsp:spPr>
        <a:xfrm>
          <a:off x="0" y="1280682"/>
          <a:ext cx="3084844" cy="30848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fr-FR" sz="4500" kern="1200"/>
            <a:t>Machine Learning </a:t>
          </a:r>
          <a:endParaRPr lang="en-US" sz="4500" kern="1200"/>
        </a:p>
      </dsp:txBody>
      <dsp:txXfrm>
        <a:off x="451765" y="1732447"/>
        <a:ext cx="2181314" cy="218131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D6E57-596D-41C7-8DA6-0E6DEDC0B2FE}">
      <dsp:nvSpPr>
        <dsp:cNvPr id="0" name=""/>
        <dsp:cNvSpPr/>
      </dsp:nvSpPr>
      <dsp:spPr>
        <a:xfrm>
          <a:off x="0" y="1280682"/>
          <a:ext cx="3084844" cy="30848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fr-FR" sz="4500" kern="1200"/>
            <a:t>Machine Learning </a:t>
          </a:r>
          <a:endParaRPr lang="en-US" sz="4500" kern="1200"/>
        </a:p>
      </dsp:txBody>
      <dsp:txXfrm>
        <a:off x="451765" y="1732447"/>
        <a:ext cx="2181314" cy="218131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96972-3E41-4D58-B2AE-4B0C5A14FD73}" type="datetimeFigureOut">
              <a:rPr lang="fr-FR" smtClean="0"/>
              <a:t>10/02/2025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199843-168D-46C8-BE8F-EF4E0FBC5722}" type="slidenum">
              <a:rPr lang="fr-FR" smtClean="0"/>
              <a:t>‹N°›</a:t>
            </a:fld>
            <a:endParaRPr lang="fr-FR"/>
          </a:p>
        </p:txBody>
      </p:sp>
    </p:spTree>
    <p:extLst>
      <p:ext uri="{BB962C8B-B14F-4D97-AF65-F5344CB8AC3E}">
        <p14:creationId xmlns:p14="http://schemas.microsoft.com/office/powerpoint/2010/main" val="322603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F199843-168D-46C8-BE8F-EF4E0FBC5722}" type="slidenum">
              <a:rPr lang="fr-FR" smtClean="0"/>
              <a:t>1</a:t>
            </a:fld>
            <a:endParaRPr lang="fr-FR"/>
          </a:p>
        </p:txBody>
      </p:sp>
    </p:spTree>
    <p:extLst>
      <p:ext uri="{BB962C8B-B14F-4D97-AF65-F5344CB8AC3E}">
        <p14:creationId xmlns:p14="http://schemas.microsoft.com/office/powerpoint/2010/main" val="4079259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D58D3-7094-0231-CD13-AD78830A1CC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645432E-1A90-5187-055A-25559C7D9F6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67ADD41-6240-0592-08E0-001DDE7164F3}"/>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02D4FFF-E891-4AA6-FDCE-515C8154928A}"/>
              </a:ext>
            </a:extLst>
          </p:cNvPr>
          <p:cNvSpPr>
            <a:spLocks noGrp="1"/>
          </p:cNvSpPr>
          <p:nvPr>
            <p:ph type="sldNum" sz="quarter" idx="5"/>
          </p:nvPr>
        </p:nvSpPr>
        <p:spPr/>
        <p:txBody>
          <a:bodyPr/>
          <a:lstStyle/>
          <a:p>
            <a:fld id="{CF199843-168D-46C8-BE8F-EF4E0FBC5722}" type="slidenum">
              <a:rPr lang="fr-FR" smtClean="0"/>
              <a:t>10</a:t>
            </a:fld>
            <a:endParaRPr lang="fr-FR"/>
          </a:p>
        </p:txBody>
      </p:sp>
    </p:spTree>
    <p:extLst>
      <p:ext uri="{BB962C8B-B14F-4D97-AF65-F5344CB8AC3E}">
        <p14:creationId xmlns:p14="http://schemas.microsoft.com/office/powerpoint/2010/main" val="2935244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6B1C2-D2BF-0C16-1545-503E04CD20A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25F021E-7DE2-1DA5-DEBC-06AC3BB6F68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07FDEBE-93FD-4842-6C64-84F68EA849F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CA45270-69C8-5B8C-E3BB-C82FF3F43D85}"/>
              </a:ext>
            </a:extLst>
          </p:cNvPr>
          <p:cNvSpPr>
            <a:spLocks noGrp="1"/>
          </p:cNvSpPr>
          <p:nvPr>
            <p:ph type="sldNum" sz="quarter" idx="5"/>
          </p:nvPr>
        </p:nvSpPr>
        <p:spPr/>
        <p:txBody>
          <a:bodyPr/>
          <a:lstStyle/>
          <a:p>
            <a:fld id="{CF199843-168D-46C8-BE8F-EF4E0FBC5722}" type="slidenum">
              <a:rPr lang="fr-FR" smtClean="0"/>
              <a:t>11</a:t>
            </a:fld>
            <a:endParaRPr lang="fr-FR"/>
          </a:p>
        </p:txBody>
      </p:sp>
    </p:spTree>
    <p:extLst>
      <p:ext uri="{BB962C8B-B14F-4D97-AF65-F5344CB8AC3E}">
        <p14:creationId xmlns:p14="http://schemas.microsoft.com/office/powerpoint/2010/main" val="64343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18CC0-DB03-C0EF-45C2-CB8D02F39F6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009EA46-C092-75EF-13BD-796BC23E921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66711F2-B3A1-42E5-021D-2D6A4163FAAF}"/>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CCA966C-1ED3-F21F-EC02-82EE743A245E}"/>
              </a:ext>
            </a:extLst>
          </p:cNvPr>
          <p:cNvSpPr>
            <a:spLocks noGrp="1"/>
          </p:cNvSpPr>
          <p:nvPr>
            <p:ph type="sldNum" sz="quarter" idx="5"/>
          </p:nvPr>
        </p:nvSpPr>
        <p:spPr/>
        <p:txBody>
          <a:bodyPr/>
          <a:lstStyle/>
          <a:p>
            <a:fld id="{CF199843-168D-46C8-BE8F-EF4E0FBC5722}" type="slidenum">
              <a:rPr lang="fr-FR" smtClean="0"/>
              <a:t>12</a:t>
            </a:fld>
            <a:endParaRPr lang="fr-FR"/>
          </a:p>
        </p:txBody>
      </p:sp>
    </p:spTree>
    <p:extLst>
      <p:ext uri="{BB962C8B-B14F-4D97-AF65-F5344CB8AC3E}">
        <p14:creationId xmlns:p14="http://schemas.microsoft.com/office/powerpoint/2010/main" val="2302732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ABA68-0B58-B682-DD62-E708BBDCCB8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F16CF1C-E070-D5E9-B768-50C6FF9D686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6C91B27-A704-CC63-B353-0C881D803818}"/>
              </a:ext>
            </a:extLst>
          </p:cNvPr>
          <p:cNvSpPr>
            <a:spLocks noGrp="1"/>
          </p:cNvSpPr>
          <p:nvPr>
            <p:ph type="body" idx="1"/>
          </p:nvPr>
        </p:nvSpPr>
        <p:spPr/>
        <p:txBody>
          <a:bodyPr/>
          <a:lstStyle/>
          <a:p>
            <a:pPr>
              <a:lnSpc>
                <a:spcPct val="115000"/>
              </a:lnSpc>
              <a:spcAft>
                <a:spcPts val="800"/>
              </a:spcAft>
            </a:pPr>
            <a:r>
              <a:rPr lang="fr-FR" sz="1800" b="1" kern="100" dirty="0">
                <a:effectLst/>
                <a:latin typeface="Aptos" panose="020B0004020202020204" pitchFamily="34" charset="0"/>
                <a:ea typeface="Aptos" panose="020B0004020202020204" pitchFamily="34" charset="0"/>
                <a:cs typeface="Times New Roman" panose="02020603050405020304" pitchFamily="18" charset="0"/>
              </a:rPr>
              <a:t>Sélection des lignes où </a:t>
            </a:r>
            <a:r>
              <a:rPr lang="fr-FR" sz="1800" b="1" kern="100" dirty="0" err="1">
                <a:effectLst/>
                <a:latin typeface="Aptos" panose="020B0004020202020204" pitchFamily="34" charset="0"/>
                <a:ea typeface="Aptos" panose="020B0004020202020204" pitchFamily="34" charset="0"/>
                <a:cs typeface="Times New Roman" panose="02020603050405020304" pitchFamily="18" charset="0"/>
              </a:rPr>
              <a:t>SecondLargestPropertyUseType</a:t>
            </a:r>
            <a:r>
              <a:rPr lang="fr-FR" sz="1800" b="1" kern="100" dirty="0">
                <a:effectLst/>
                <a:latin typeface="Aptos" panose="020B0004020202020204" pitchFamily="34" charset="0"/>
                <a:ea typeface="Aptos" panose="020B0004020202020204" pitchFamily="34" charset="0"/>
                <a:cs typeface="Times New Roman" panose="02020603050405020304" pitchFamily="18" charset="0"/>
              </a:rPr>
              <a:t> n'est pas NaN</a:t>
            </a:r>
            <a:endParaRPr lang="fr-FR"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Sélection des lignes où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SecondLargestPropertyUseTypeGFA</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est NaN ou 0</a:t>
            </a:r>
          </a:p>
          <a:p>
            <a:pPr>
              <a:lnSpc>
                <a:spcPct val="115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Filtrage du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DataFrame</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selon ces deux conditions combinées</a:t>
            </a:r>
          </a:p>
          <a:p>
            <a:endParaRPr lang="fr-FR" dirty="0"/>
          </a:p>
        </p:txBody>
      </p:sp>
      <p:sp>
        <p:nvSpPr>
          <p:cNvPr id="4" name="Espace réservé du numéro de diapositive 3">
            <a:extLst>
              <a:ext uri="{FF2B5EF4-FFF2-40B4-BE49-F238E27FC236}">
                <a16:creationId xmlns:a16="http://schemas.microsoft.com/office/drawing/2014/main" id="{A86C753A-4A1A-FCE1-0AA9-D0B5014055A1}"/>
              </a:ext>
            </a:extLst>
          </p:cNvPr>
          <p:cNvSpPr>
            <a:spLocks noGrp="1"/>
          </p:cNvSpPr>
          <p:nvPr>
            <p:ph type="sldNum" sz="quarter" idx="5"/>
          </p:nvPr>
        </p:nvSpPr>
        <p:spPr/>
        <p:txBody>
          <a:bodyPr/>
          <a:lstStyle/>
          <a:p>
            <a:fld id="{CF199843-168D-46C8-BE8F-EF4E0FBC5722}" type="slidenum">
              <a:rPr lang="fr-FR" smtClean="0"/>
              <a:t>13</a:t>
            </a:fld>
            <a:endParaRPr lang="fr-FR"/>
          </a:p>
        </p:txBody>
      </p:sp>
    </p:spTree>
    <p:extLst>
      <p:ext uri="{BB962C8B-B14F-4D97-AF65-F5344CB8AC3E}">
        <p14:creationId xmlns:p14="http://schemas.microsoft.com/office/powerpoint/2010/main" val="2448369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0B2C4-A5AE-0D7C-8E17-1057AA29BC4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928E8B3-BB72-8E1F-268E-D437055D3E2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F2E00D8-8D26-27BC-CD28-13D237D57D81}"/>
              </a:ext>
            </a:extLst>
          </p:cNvPr>
          <p:cNvSpPr>
            <a:spLocks noGrp="1"/>
          </p:cNvSpPr>
          <p:nvPr>
            <p:ph type="body" idx="1"/>
          </p:nvPr>
        </p:nvSpPr>
        <p:spPr/>
        <p:txBody>
          <a:bodyPr/>
          <a:lstStyle/>
          <a:p>
            <a:pPr marL="342900" lvl="0" indent="-342900">
              <a:lnSpc>
                <a:spcPct val="115000"/>
              </a:lnSpc>
              <a:spcAft>
                <a:spcPts val="800"/>
              </a:spcAft>
              <a:buFont typeface="Arial" panose="020B0604020202020204" pitchFamily="34" charset="0"/>
              <a:buChar char="•"/>
              <a:tabLst>
                <a:tab pos="457200" algn="l"/>
              </a:tabLst>
            </a:pPr>
            <a:r>
              <a:rPr lang="fr-FR" sz="1800" b="1" kern="100" dirty="0">
                <a:effectLst/>
                <a:latin typeface="Aptos" panose="020B0004020202020204" pitchFamily="34" charset="0"/>
                <a:ea typeface="Aptos" panose="020B0004020202020204" pitchFamily="34" charset="0"/>
                <a:cs typeface="Times New Roman" panose="02020603050405020304" pitchFamily="18" charset="0"/>
              </a:rPr>
              <a:t>Filtre</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les lignes où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ThirdLargestPropertyUseType</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est </a:t>
            </a:r>
            <a:r>
              <a:rPr lang="fr-FR" sz="1800" b="1" kern="100" dirty="0">
                <a:effectLst/>
                <a:latin typeface="Aptos" panose="020B0004020202020204" pitchFamily="34" charset="0"/>
                <a:ea typeface="Aptos" panose="020B0004020202020204" pitchFamily="34" charset="0"/>
                <a:cs typeface="Times New Roman" panose="02020603050405020304" pitchFamily="18" charset="0"/>
              </a:rPr>
              <a:t>défini</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(non NaN).</a:t>
            </a:r>
          </a:p>
          <a:p>
            <a:pPr marL="342900" lvl="0" indent="-342900">
              <a:lnSpc>
                <a:spcPct val="115000"/>
              </a:lnSpc>
              <a:spcAft>
                <a:spcPts val="800"/>
              </a:spcAft>
              <a:buFont typeface="Arial" panose="020B0604020202020204" pitchFamily="34" charset="0"/>
              <a:buChar char="•"/>
              <a:tabLst>
                <a:tab pos="457200" algn="l"/>
              </a:tabLst>
            </a:pPr>
            <a:r>
              <a:rPr lang="fr-FR" sz="1800" b="1" kern="100" dirty="0">
                <a:effectLst/>
                <a:latin typeface="Aptos" panose="020B0004020202020204" pitchFamily="34" charset="0"/>
                <a:ea typeface="Aptos" panose="020B0004020202020204" pitchFamily="34" charset="0"/>
                <a:cs typeface="Times New Roman" panose="02020603050405020304" pitchFamily="18" charset="0"/>
              </a:rPr>
              <a:t>Conserve</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uniquement celles où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ThirdLargestPropertyUseTypeGFA</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est </a:t>
            </a:r>
            <a:r>
              <a:rPr lang="fr-FR" sz="1800" b="1" kern="100" dirty="0">
                <a:effectLst/>
                <a:latin typeface="Aptos" panose="020B0004020202020204" pitchFamily="34" charset="0"/>
                <a:ea typeface="Aptos" panose="020B0004020202020204" pitchFamily="34" charset="0"/>
                <a:cs typeface="Times New Roman" panose="02020603050405020304" pitchFamily="18" charset="0"/>
              </a:rPr>
              <a:t>soit NaN, soit 0</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15000"/>
              </a:lnSpc>
              <a:spcAft>
                <a:spcPts val="800"/>
              </a:spcAft>
              <a:buFont typeface="Arial" panose="020B0604020202020204" pitchFamily="34" charset="0"/>
              <a:buChar char="•"/>
              <a:tabLst>
                <a:tab pos="457200" algn="l"/>
              </a:tabLst>
            </a:pPr>
            <a:r>
              <a:rPr lang="fr-FR" sz="1800" b="1" kern="100" dirty="0">
                <a:effectLst/>
                <a:latin typeface="Aptos" panose="020B0004020202020204" pitchFamily="34" charset="0"/>
                <a:ea typeface="Aptos" panose="020B0004020202020204" pitchFamily="34" charset="0"/>
                <a:cs typeface="Times New Roman" panose="02020603050405020304" pitchFamily="18" charset="0"/>
              </a:rPr>
              <a:t>Compte</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et affiche le nombre de lignes qui correspondent à ces critères.</a:t>
            </a:r>
          </a:p>
          <a:p>
            <a:endParaRPr lang="fr-FR" dirty="0"/>
          </a:p>
        </p:txBody>
      </p:sp>
      <p:sp>
        <p:nvSpPr>
          <p:cNvPr id="4" name="Espace réservé du numéro de diapositive 3">
            <a:extLst>
              <a:ext uri="{FF2B5EF4-FFF2-40B4-BE49-F238E27FC236}">
                <a16:creationId xmlns:a16="http://schemas.microsoft.com/office/drawing/2014/main" id="{7E357354-5C0E-D169-517C-485E6E4A4A0C}"/>
              </a:ext>
            </a:extLst>
          </p:cNvPr>
          <p:cNvSpPr>
            <a:spLocks noGrp="1"/>
          </p:cNvSpPr>
          <p:nvPr>
            <p:ph type="sldNum" sz="quarter" idx="5"/>
          </p:nvPr>
        </p:nvSpPr>
        <p:spPr/>
        <p:txBody>
          <a:bodyPr/>
          <a:lstStyle/>
          <a:p>
            <a:fld id="{CF199843-168D-46C8-BE8F-EF4E0FBC5722}" type="slidenum">
              <a:rPr lang="fr-FR" smtClean="0"/>
              <a:t>14</a:t>
            </a:fld>
            <a:endParaRPr lang="fr-FR"/>
          </a:p>
        </p:txBody>
      </p:sp>
    </p:spTree>
    <p:extLst>
      <p:ext uri="{BB962C8B-B14F-4D97-AF65-F5344CB8AC3E}">
        <p14:creationId xmlns:p14="http://schemas.microsoft.com/office/powerpoint/2010/main" val="4078335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779B2-DBBB-2382-6B42-1043148FF4C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2DED1DD-9224-5E16-F53D-3ED07ECAE1F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86C02B1-C548-28C8-A013-1E341A0FBA94}"/>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730E24FB-8508-094D-408A-D0C3D8ADAF52}"/>
              </a:ext>
            </a:extLst>
          </p:cNvPr>
          <p:cNvSpPr>
            <a:spLocks noGrp="1"/>
          </p:cNvSpPr>
          <p:nvPr>
            <p:ph type="sldNum" sz="quarter" idx="5"/>
          </p:nvPr>
        </p:nvSpPr>
        <p:spPr/>
        <p:txBody>
          <a:bodyPr/>
          <a:lstStyle/>
          <a:p>
            <a:fld id="{CF199843-168D-46C8-BE8F-EF4E0FBC5722}" type="slidenum">
              <a:rPr lang="fr-FR" smtClean="0"/>
              <a:t>15</a:t>
            </a:fld>
            <a:endParaRPr lang="fr-FR"/>
          </a:p>
        </p:txBody>
      </p:sp>
    </p:spTree>
    <p:extLst>
      <p:ext uri="{BB962C8B-B14F-4D97-AF65-F5344CB8AC3E}">
        <p14:creationId xmlns:p14="http://schemas.microsoft.com/office/powerpoint/2010/main" val="3213418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1733C-E898-AE45-6496-3FA6372868C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5491818-CE80-FA11-D6BE-4C880E606F2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C90C464-FC67-678B-C81B-B39B31237ABE}"/>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DACE34FB-18F6-5998-6404-5F6DBEEC510D}"/>
              </a:ext>
            </a:extLst>
          </p:cNvPr>
          <p:cNvSpPr>
            <a:spLocks noGrp="1"/>
          </p:cNvSpPr>
          <p:nvPr>
            <p:ph type="sldNum" sz="quarter" idx="5"/>
          </p:nvPr>
        </p:nvSpPr>
        <p:spPr/>
        <p:txBody>
          <a:bodyPr/>
          <a:lstStyle/>
          <a:p>
            <a:fld id="{CF199843-168D-46C8-BE8F-EF4E0FBC5722}" type="slidenum">
              <a:rPr lang="fr-FR" smtClean="0"/>
              <a:t>16</a:t>
            </a:fld>
            <a:endParaRPr lang="fr-FR"/>
          </a:p>
        </p:txBody>
      </p:sp>
    </p:spTree>
    <p:extLst>
      <p:ext uri="{BB962C8B-B14F-4D97-AF65-F5344CB8AC3E}">
        <p14:creationId xmlns:p14="http://schemas.microsoft.com/office/powerpoint/2010/main" val="599736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8FB12-5B52-322D-E9BD-37EBB460949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C3B518D-29D1-52C6-595C-A5017ED4937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9EF59C0-7CB2-95F9-5EA9-61383C588A51}"/>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A2E06D1-3B5B-5ABD-93FF-A35E40DB38F4}"/>
              </a:ext>
            </a:extLst>
          </p:cNvPr>
          <p:cNvSpPr>
            <a:spLocks noGrp="1"/>
          </p:cNvSpPr>
          <p:nvPr>
            <p:ph type="sldNum" sz="quarter" idx="5"/>
          </p:nvPr>
        </p:nvSpPr>
        <p:spPr/>
        <p:txBody>
          <a:bodyPr/>
          <a:lstStyle/>
          <a:p>
            <a:fld id="{CF199843-168D-46C8-BE8F-EF4E0FBC5722}" type="slidenum">
              <a:rPr lang="fr-FR" smtClean="0"/>
              <a:t>17</a:t>
            </a:fld>
            <a:endParaRPr lang="fr-FR"/>
          </a:p>
        </p:txBody>
      </p:sp>
    </p:spTree>
    <p:extLst>
      <p:ext uri="{BB962C8B-B14F-4D97-AF65-F5344CB8AC3E}">
        <p14:creationId xmlns:p14="http://schemas.microsoft.com/office/powerpoint/2010/main" val="2440642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301AD-F085-796B-70EA-08690D0FFF5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C5C6D1E-287F-C2C9-1A5E-7BDE3A56634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47415CF-4D44-E6A1-253E-E88A6C601A83}"/>
              </a:ext>
            </a:extLst>
          </p:cNvPr>
          <p:cNvSpPr>
            <a:spLocks noGrp="1"/>
          </p:cNvSpPr>
          <p:nvPr>
            <p:ph type="body" idx="1"/>
          </p:nvPr>
        </p:nvSpPr>
        <p:spPr/>
        <p:txBody>
          <a:bodyPr/>
          <a:lstStyle/>
          <a:p>
            <a:pPr>
              <a:lnSpc>
                <a:spcPct val="115000"/>
              </a:lnSpc>
              <a:spcAft>
                <a:spcPts val="800"/>
              </a:spcAft>
            </a:pPr>
            <a:br>
              <a:rPr lang="fr-FR" dirty="0">
                <a:solidFill>
                  <a:srgbClr val="4D6BFE"/>
                </a:solidFill>
                <a:effectLst/>
              </a:rPr>
            </a:br>
            <a:r>
              <a:rPr lang="fr-FR" sz="1800" kern="100" dirty="0">
                <a:effectLst/>
                <a:latin typeface="Aptos" panose="020B0004020202020204" pitchFamily="34" charset="0"/>
                <a:ea typeface="Aptos" panose="020B0004020202020204" pitchFamily="34" charset="0"/>
                <a:cs typeface="Times New Roman" panose="02020603050405020304" pitchFamily="18" charset="0"/>
              </a:rPr>
              <a:t>ce code crée un pipeline qui :</a:t>
            </a:r>
          </a:p>
          <a:p>
            <a:pPr marL="342900" lvl="0" indent="-342900">
              <a:lnSpc>
                <a:spcPct val="115000"/>
              </a:lnSpc>
              <a:spcAft>
                <a:spcPts val="800"/>
              </a:spcAft>
              <a:buFont typeface="Arial" panose="020B0604020202020204" pitchFamily="34" charset="0"/>
              <a:buChar char="•"/>
              <a:tabLst>
                <a:tab pos="457200" algn="l"/>
              </a:tabLs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Standardise d'abord les caractéristiques pour les mettre à la même échelle.</a:t>
            </a:r>
          </a:p>
          <a:p>
            <a:pPr marL="342900" lvl="0" indent="-342900">
              <a:lnSpc>
                <a:spcPct val="115000"/>
              </a:lnSpc>
              <a:spcAft>
                <a:spcPts val="800"/>
              </a:spcAft>
              <a:buFont typeface="Arial" panose="020B0604020202020204" pitchFamily="34" charset="0"/>
              <a:buChar char="•"/>
              <a:tabLst>
                <a:tab pos="457200" algn="l"/>
              </a:tabLs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Applique ensuite un modèle de régression linéaire sur ces caractéristiques standardisées.</a:t>
            </a:r>
          </a:p>
          <a:p>
            <a:pPr>
              <a:lnSpc>
                <a:spcPct val="115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Ce pipeline peut ensuite être utilisé pour entraîner et prédire des données en s'assurant que les étapes de prétraitement et de modélisation sont appliquées de manière cohérente.</a:t>
            </a:r>
          </a:p>
          <a:p>
            <a:pPr>
              <a:lnSpc>
                <a:spcPct val="115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crée un objet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KFold</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qui divise les données en 5 sous-ensembles mélangés de manière aléatoire, mais reproductible. Cet objet peut ensuite être utilisé pour effectuer une validation croisée sur un modèle de machine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learning</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ce qui permet d'évaluer la performance du modèle de</a:t>
            </a:r>
          </a:p>
          <a:p>
            <a:endParaRPr lang="fr-FR" dirty="0"/>
          </a:p>
        </p:txBody>
      </p:sp>
      <p:sp>
        <p:nvSpPr>
          <p:cNvPr id="4" name="Espace réservé du numéro de diapositive 3">
            <a:extLst>
              <a:ext uri="{FF2B5EF4-FFF2-40B4-BE49-F238E27FC236}">
                <a16:creationId xmlns:a16="http://schemas.microsoft.com/office/drawing/2014/main" id="{132F3736-84F9-C2D2-59E1-1FA47A126AD6}"/>
              </a:ext>
            </a:extLst>
          </p:cNvPr>
          <p:cNvSpPr>
            <a:spLocks noGrp="1"/>
          </p:cNvSpPr>
          <p:nvPr>
            <p:ph type="sldNum" sz="quarter" idx="5"/>
          </p:nvPr>
        </p:nvSpPr>
        <p:spPr/>
        <p:txBody>
          <a:bodyPr/>
          <a:lstStyle/>
          <a:p>
            <a:fld id="{CF199843-168D-46C8-BE8F-EF4E0FBC5722}" type="slidenum">
              <a:rPr lang="fr-FR" smtClean="0"/>
              <a:t>18</a:t>
            </a:fld>
            <a:endParaRPr lang="fr-FR"/>
          </a:p>
        </p:txBody>
      </p:sp>
    </p:spTree>
    <p:extLst>
      <p:ext uri="{BB962C8B-B14F-4D97-AF65-F5344CB8AC3E}">
        <p14:creationId xmlns:p14="http://schemas.microsoft.com/office/powerpoint/2010/main" val="2816185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E3B9D-D27D-143D-06BC-067AE5E7551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98E1C9A-9D10-82A2-D1FE-97BEDE64999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5D8337E-63DB-E7C6-D967-7891F58B76AD}"/>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ADC1B0B-5AE5-D75C-3B4B-D159E426DD13}"/>
              </a:ext>
            </a:extLst>
          </p:cNvPr>
          <p:cNvSpPr>
            <a:spLocks noGrp="1"/>
          </p:cNvSpPr>
          <p:nvPr>
            <p:ph type="sldNum" sz="quarter" idx="5"/>
          </p:nvPr>
        </p:nvSpPr>
        <p:spPr/>
        <p:txBody>
          <a:bodyPr/>
          <a:lstStyle/>
          <a:p>
            <a:fld id="{CF199843-168D-46C8-BE8F-EF4E0FBC5722}" type="slidenum">
              <a:rPr lang="fr-FR" smtClean="0"/>
              <a:t>19</a:t>
            </a:fld>
            <a:endParaRPr lang="fr-FR"/>
          </a:p>
        </p:txBody>
      </p:sp>
    </p:spTree>
    <p:extLst>
      <p:ext uri="{BB962C8B-B14F-4D97-AF65-F5344CB8AC3E}">
        <p14:creationId xmlns:p14="http://schemas.microsoft.com/office/powerpoint/2010/main" val="993742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F199843-168D-46C8-BE8F-EF4E0FBC5722}" type="slidenum">
              <a:rPr lang="fr-FR" smtClean="0"/>
              <a:t>2</a:t>
            </a:fld>
            <a:endParaRPr lang="fr-FR"/>
          </a:p>
        </p:txBody>
      </p:sp>
    </p:spTree>
    <p:extLst>
      <p:ext uri="{BB962C8B-B14F-4D97-AF65-F5344CB8AC3E}">
        <p14:creationId xmlns:p14="http://schemas.microsoft.com/office/powerpoint/2010/main" val="1579089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6A447-3DC6-ED6E-9B00-2E72539A45B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01C7B94-2339-56D1-48AF-8DA262517EA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6CDF7FB-F2EB-5D6E-C7B7-836F8FC1992F}"/>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76E24F9-AA7E-4D1A-7E4E-8845FC5DE84F}"/>
              </a:ext>
            </a:extLst>
          </p:cNvPr>
          <p:cNvSpPr>
            <a:spLocks noGrp="1"/>
          </p:cNvSpPr>
          <p:nvPr>
            <p:ph type="sldNum" sz="quarter" idx="5"/>
          </p:nvPr>
        </p:nvSpPr>
        <p:spPr/>
        <p:txBody>
          <a:bodyPr/>
          <a:lstStyle/>
          <a:p>
            <a:fld id="{CF199843-168D-46C8-BE8F-EF4E0FBC5722}" type="slidenum">
              <a:rPr lang="fr-FR" smtClean="0"/>
              <a:t>20</a:t>
            </a:fld>
            <a:endParaRPr lang="fr-FR"/>
          </a:p>
        </p:txBody>
      </p:sp>
    </p:spTree>
    <p:extLst>
      <p:ext uri="{BB962C8B-B14F-4D97-AF65-F5344CB8AC3E}">
        <p14:creationId xmlns:p14="http://schemas.microsoft.com/office/powerpoint/2010/main" val="3522442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85B61-3AD2-F74C-246B-8C648981871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B323B97-7C7D-5282-0CB8-3A0D7351EE8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8D5863C-F638-5B9F-D6AF-94682DD1E911}"/>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89B9A0A-9A5F-37BD-AB44-D336DC0A368B}"/>
              </a:ext>
            </a:extLst>
          </p:cNvPr>
          <p:cNvSpPr>
            <a:spLocks noGrp="1"/>
          </p:cNvSpPr>
          <p:nvPr>
            <p:ph type="sldNum" sz="quarter" idx="5"/>
          </p:nvPr>
        </p:nvSpPr>
        <p:spPr/>
        <p:txBody>
          <a:bodyPr/>
          <a:lstStyle/>
          <a:p>
            <a:fld id="{CF199843-168D-46C8-BE8F-EF4E0FBC5722}" type="slidenum">
              <a:rPr lang="fr-FR" smtClean="0"/>
              <a:t>21</a:t>
            </a:fld>
            <a:endParaRPr lang="fr-FR"/>
          </a:p>
        </p:txBody>
      </p:sp>
    </p:spTree>
    <p:extLst>
      <p:ext uri="{BB962C8B-B14F-4D97-AF65-F5344CB8AC3E}">
        <p14:creationId xmlns:p14="http://schemas.microsoft.com/office/powerpoint/2010/main" val="2883289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DC6CC-9B4A-BB18-1164-713D0D11781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054DC23-4F90-551F-02A3-4D165A9C947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08480AB-ED5D-162C-2BA6-9E7338CFDD7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671BC5A-5324-8411-4F03-66E18D2DFD12}"/>
              </a:ext>
            </a:extLst>
          </p:cNvPr>
          <p:cNvSpPr>
            <a:spLocks noGrp="1"/>
          </p:cNvSpPr>
          <p:nvPr>
            <p:ph type="sldNum" sz="quarter" idx="5"/>
          </p:nvPr>
        </p:nvSpPr>
        <p:spPr/>
        <p:txBody>
          <a:bodyPr/>
          <a:lstStyle/>
          <a:p>
            <a:fld id="{CF199843-168D-46C8-BE8F-EF4E0FBC5722}" type="slidenum">
              <a:rPr lang="fr-FR" smtClean="0"/>
              <a:t>22</a:t>
            </a:fld>
            <a:endParaRPr lang="fr-FR"/>
          </a:p>
        </p:txBody>
      </p:sp>
    </p:spTree>
    <p:extLst>
      <p:ext uri="{BB962C8B-B14F-4D97-AF65-F5344CB8AC3E}">
        <p14:creationId xmlns:p14="http://schemas.microsoft.com/office/powerpoint/2010/main" val="379657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7079C-C026-4F51-40A8-448DF6D3073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4B9480B-C269-7FD1-93BE-7F30AFC4966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12BA214-2BCB-3743-B65F-47E5A3AB239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DCDE39A-40EE-0A4A-AB98-95B8E1062D58}"/>
              </a:ext>
            </a:extLst>
          </p:cNvPr>
          <p:cNvSpPr>
            <a:spLocks noGrp="1"/>
          </p:cNvSpPr>
          <p:nvPr>
            <p:ph type="sldNum" sz="quarter" idx="5"/>
          </p:nvPr>
        </p:nvSpPr>
        <p:spPr/>
        <p:txBody>
          <a:bodyPr/>
          <a:lstStyle/>
          <a:p>
            <a:fld id="{CF199843-168D-46C8-BE8F-EF4E0FBC5722}" type="slidenum">
              <a:rPr lang="fr-FR" smtClean="0"/>
              <a:t>23</a:t>
            </a:fld>
            <a:endParaRPr lang="fr-FR"/>
          </a:p>
        </p:txBody>
      </p:sp>
    </p:spTree>
    <p:extLst>
      <p:ext uri="{BB962C8B-B14F-4D97-AF65-F5344CB8AC3E}">
        <p14:creationId xmlns:p14="http://schemas.microsoft.com/office/powerpoint/2010/main" val="2266010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D18FA-3B5F-FE6F-0968-8C5C70565ED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C32FD51-5FA1-2045-B782-3F39EB063DB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A959D4E-1E5F-6370-CC41-AC22E7F3C07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3B3CEC0-F938-5393-513F-96A8CB6D22C2}"/>
              </a:ext>
            </a:extLst>
          </p:cNvPr>
          <p:cNvSpPr>
            <a:spLocks noGrp="1"/>
          </p:cNvSpPr>
          <p:nvPr>
            <p:ph type="sldNum" sz="quarter" idx="5"/>
          </p:nvPr>
        </p:nvSpPr>
        <p:spPr/>
        <p:txBody>
          <a:bodyPr/>
          <a:lstStyle/>
          <a:p>
            <a:fld id="{CF199843-168D-46C8-BE8F-EF4E0FBC5722}" type="slidenum">
              <a:rPr lang="fr-FR" smtClean="0"/>
              <a:t>24</a:t>
            </a:fld>
            <a:endParaRPr lang="fr-FR"/>
          </a:p>
        </p:txBody>
      </p:sp>
    </p:spTree>
    <p:extLst>
      <p:ext uri="{BB962C8B-B14F-4D97-AF65-F5344CB8AC3E}">
        <p14:creationId xmlns:p14="http://schemas.microsoft.com/office/powerpoint/2010/main" val="265386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01383-3278-274D-B458-718757159AC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C012ED8-4351-3AAE-2631-78B8A7520D3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5B0A51B-E58E-BA99-9829-B26248511413}"/>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80A1227-B768-6C7D-6C0C-0EE3C4614DC3}"/>
              </a:ext>
            </a:extLst>
          </p:cNvPr>
          <p:cNvSpPr>
            <a:spLocks noGrp="1"/>
          </p:cNvSpPr>
          <p:nvPr>
            <p:ph type="sldNum" sz="quarter" idx="5"/>
          </p:nvPr>
        </p:nvSpPr>
        <p:spPr/>
        <p:txBody>
          <a:bodyPr/>
          <a:lstStyle/>
          <a:p>
            <a:fld id="{CF199843-168D-46C8-BE8F-EF4E0FBC5722}" type="slidenum">
              <a:rPr lang="fr-FR" smtClean="0"/>
              <a:t>25</a:t>
            </a:fld>
            <a:endParaRPr lang="fr-FR"/>
          </a:p>
        </p:txBody>
      </p:sp>
    </p:spTree>
    <p:extLst>
      <p:ext uri="{BB962C8B-B14F-4D97-AF65-F5344CB8AC3E}">
        <p14:creationId xmlns:p14="http://schemas.microsoft.com/office/powerpoint/2010/main" val="3492509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AA312-185F-BBC5-9CBD-CF2B5AC01BC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2B7BD40-227F-18AE-62A8-8B0E8760CBE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66A98D2-6F94-9F38-7880-146B22E19784}"/>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AECC229-4A5F-F212-0DA6-14EB0AD57051}"/>
              </a:ext>
            </a:extLst>
          </p:cNvPr>
          <p:cNvSpPr>
            <a:spLocks noGrp="1"/>
          </p:cNvSpPr>
          <p:nvPr>
            <p:ph type="sldNum" sz="quarter" idx="5"/>
          </p:nvPr>
        </p:nvSpPr>
        <p:spPr/>
        <p:txBody>
          <a:bodyPr/>
          <a:lstStyle/>
          <a:p>
            <a:fld id="{CF199843-168D-46C8-BE8F-EF4E0FBC5722}" type="slidenum">
              <a:rPr lang="fr-FR" smtClean="0"/>
              <a:t>26</a:t>
            </a:fld>
            <a:endParaRPr lang="fr-FR"/>
          </a:p>
        </p:txBody>
      </p:sp>
    </p:spTree>
    <p:extLst>
      <p:ext uri="{BB962C8B-B14F-4D97-AF65-F5344CB8AC3E}">
        <p14:creationId xmlns:p14="http://schemas.microsoft.com/office/powerpoint/2010/main" val="2785639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38D1F-22F1-7117-8501-82C8AF0ECB1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2D09594-06E1-10FC-DDA2-007FBAD0C6A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267A4E4-68FC-9C29-512D-C3B476D85092}"/>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15B907B-A09A-0EFC-19F6-B4653C767815}"/>
              </a:ext>
            </a:extLst>
          </p:cNvPr>
          <p:cNvSpPr>
            <a:spLocks noGrp="1"/>
          </p:cNvSpPr>
          <p:nvPr>
            <p:ph type="sldNum" sz="quarter" idx="5"/>
          </p:nvPr>
        </p:nvSpPr>
        <p:spPr/>
        <p:txBody>
          <a:bodyPr/>
          <a:lstStyle/>
          <a:p>
            <a:fld id="{CF199843-168D-46C8-BE8F-EF4E0FBC5722}" type="slidenum">
              <a:rPr lang="fr-FR" smtClean="0"/>
              <a:t>27</a:t>
            </a:fld>
            <a:endParaRPr lang="fr-FR"/>
          </a:p>
        </p:txBody>
      </p:sp>
    </p:spTree>
    <p:extLst>
      <p:ext uri="{BB962C8B-B14F-4D97-AF65-F5344CB8AC3E}">
        <p14:creationId xmlns:p14="http://schemas.microsoft.com/office/powerpoint/2010/main" val="1484657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8D42D-05CD-872B-7C7A-8C42B1CDE98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CE1FF9B-C34C-0845-BF47-20C41A08325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DBB39E9-8AD5-EC15-35E1-C3F01232DAD2}"/>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6C37445E-8974-FAAA-C4E0-491AFAB43FE2}"/>
              </a:ext>
            </a:extLst>
          </p:cNvPr>
          <p:cNvSpPr>
            <a:spLocks noGrp="1"/>
          </p:cNvSpPr>
          <p:nvPr>
            <p:ph type="sldNum" sz="quarter" idx="5"/>
          </p:nvPr>
        </p:nvSpPr>
        <p:spPr/>
        <p:txBody>
          <a:bodyPr/>
          <a:lstStyle/>
          <a:p>
            <a:fld id="{CF199843-168D-46C8-BE8F-EF4E0FBC5722}" type="slidenum">
              <a:rPr lang="fr-FR" smtClean="0"/>
              <a:t>28</a:t>
            </a:fld>
            <a:endParaRPr lang="fr-FR"/>
          </a:p>
        </p:txBody>
      </p:sp>
    </p:spTree>
    <p:extLst>
      <p:ext uri="{BB962C8B-B14F-4D97-AF65-F5344CB8AC3E}">
        <p14:creationId xmlns:p14="http://schemas.microsoft.com/office/powerpoint/2010/main" val="12780749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81E0C-E3C5-35AC-323F-F512310DA20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901E23E-EFCE-ADA3-B2DD-BD6B154CCF5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ABA4F89-F3A3-5186-DC70-0FE67F950758}"/>
              </a:ext>
            </a:extLst>
          </p:cNvPr>
          <p:cNvSpPr>
            <a:spLocks noGrp="1"/>
          </p:cNvSpPr>
          <p:nvPr>
            <p:ph type="body" idx="1"/>
          </p:nvPr>
        </p:nvSpPr>
        <p:spPr/>
        <p:txBody>
          <a:bodyPr/>
          <a:lstStyle/>
          <a:p>
            <a:pPr algn="l"/>
            <a:r>
              <a:rPr lang="fr-FR" b="1" i="0" dirty="0">
                <a:solidFill>
                  <a:srgbClr val="404040"/>
                </a:solidFill>
                <a:effectLst/>
                <a:latin typeface="Inter"/>
              </a:rPr>
              <a:t>1. Contexte du graphique :</a:t>
            </a:r>
          </a:p>
          <a:p>
            <a:pPr algn="l">
              <a:buFont typeface="Arial" panose="020B0604020202020204" pitchFamily="34" charset="0"/>
              <a:buChar char="•"/>
            </a:pPr>
            <a:r>
              <a:rPr lang="fr-FR" b="0" i="0" dirty="0">
                <a:solidFill>
                  <a:srgbClr val="404040"/>
                </a:solidFill>
                <a:effectLst/>
                <a:latin typeface="Inter"/>
              </a:rPr>
              <a:t>Ce graphique SHAP permet de comprendre quelles variables ont le plus d'impact sur les prédictions du modèle d'arbre de décision pour l'utilisation de l'énergie sur site (</a:t>
            </a:r>
            <a:r>
              <a:rPr lang="fr-FR" b="0" i="0" dirty="0" err="1">
                <a:solidFill>
                  <a:srgbClr val="404040"/>
                </a:solidFill>
                <a:effectLst/>
                <a:latin typeface="Inter"/>
              </a:rPr>
              <a:t>SiteEnergyUseWN</a:t>
            </a:r>
            <a:r>
              <a:rPr lang="fr-FR" b="0" i="0" dirty="0">
                <a:solidFill>
                  <a:srgbClr val="404040"/>
                </a:solidFill>
                <a:effectLst/>
                <a:latin typeface="Inter"/>
              </a:rPr>
              <a:t>(</a:t>
            </a:r>
            <a:r>
              <a:rPr lang="fr-FR" b="0" i="0" dirty="0" err="1">
                <a:solidFill>
                  <a:srgbClr val="404040"/>
                </a:solidFill>
                <a:effectLst/>
                <a:latin typeface="Inter"/>
              </a:rPr>
              <a:t>kBtu</a:t>
            </a:r>
            <a:r>
              <a:rPr lang="fr-FR" b="0" i="0" dirty="0">
                <a:solidFill>
                  <a:srgbClr val="404040"/>
                </a:solidFill>
                <a:effectLst/>
                <a:latin typeface="Inter"/>
              </a:rPr>
              <a:t>)).</a:t>
            </a:r>
          </a:p>
          <a:p>
            <a:pPr algn="l">
              <a:spcBef>
                <a:spcPts val="300"/>
              </a:spcBef>
              <a:buFont typeface="Arial" panose="020B0604020202020204" pitchFamily="34" charset="0"/>
              <a:buChar char="•"/>
            </a:pPr>
            <a:r>
              <a:rPr lang="fr-FR" b="0" i="0" dirty="0">
                <a:solidFill>
                  <a:srgbClr val="404040"/>
                </a:solidFill>
                <a:effectLst/>
                <a:latin typeface="Inter"/>
              </a:rPr>
              <a:t>SHAP quantifie la contribution de chaque variable à la prédiction, en termes d'impact positif ou négatif.</a:t>
            </a:r>
          </a:p>
          <a:p>
            <a:pPr algn="l"/>
            <a:r>
              <a:rPr lang="fr-FR" b="1" i="0" dirty="0">
                <a:solidFill>
                  <a:srgbClr val="404040"/>
                </a:solidFill>
                <a:effectLst/>
                <a:latin typeface="Inter"/>
              </a:rPr>
              <a:t>2. Description des éléments :</a:t>
            </a:r>
          </a:p>
          <a:p>
            <a:pPr algn="l">
              <a:buFont typeface="Arial" panose="020B0604020202020204" pitchFamily="34" charset="0"/>
              <a:buChar char="•"/>
            </a:pPr>
            <a:r>
              <a:rPr lang="fr-FR" b="1" i="0" dirty="0">
                <a:solidFill>
                  <a:srgbClr val="404040"/>
                </a:solidFill>
                <a:effectLst/>
                <a:latin typeface="Inter"/>
              </a:rPr>
              <a:t>Axe vertical (Y)</a:t>
            </a:r>
            <a:r>
              <a:rPr lang="fr-FR" b="0" i="0" dirty="0">
                <a:solidFill>
                  <a:srgbClr val="404040"/>
                </a:solidFill>
                <a:effectLst/>
                <a:latin typeface="Inter"/>
              </a:rPr>
              <a:t> : Liste des variables utilisées par le modèle, classées par ordre décroissant d'importance (de haut en bas).</a:t>
            </a:r>
          </a:p>
          <a:p>
            <a:pPr algn="l">
              <a:spcBef>
                <a:spcPts val="300"/>
              </a:spcBef>
              <a:buFont typeface="Arial" panose="020B0604020202020204" pitchFamily="34" charset="0"/>
              <a:buChar char="•"/>
            </a:pPr>
            <a:r>
              <a:rPr lang="fr-FR" b="1" i="0" dirty="0">
                <a:solidFill>
                  <a:srgbClr val="404040"/>
                </a:solidFill>
                <a:effectLst/>
                <a:latin typeface="Inter"/>
              </a:rPr>
              <a:t>Axe horizontal (X)</a:t>
            </a:r>
            <a:r>
              <a:rPr lang="fr-FR" b="0" i="0" dirty="0">
                <a:solidFill>
                  <a:srgbClr val="404040"/>
                </a:solidFill>
                <a:effectLst/>
                <a:latin typeface="Inter"/>
              </a:rPr>
              <a:t> : La valeur SHAP moyenne, qui représente l'impact moyen de chaque variable sur la prédiction du modèle.</a:t>
            </a:r>
          </a:p>
          <a:p>
            <a:pPr algn="l">
              <a:spcBef>
                <a:spcPts val="300"/>
              </a:spcBef>
              <a:spcAft>
                <a:spcPts val="300"/>
              </a:spcAft>
              <a:buFont typeface="Arial" panose="020B0604020202020204" pitchFamily="34" charset="0"/>
              <a:buChar char="•"/>
            </a:pPr>
            <a:r>
              <a:rPr lang="fr-FR" b="1" i="0" dirty="0">
                <a:solidFill>
                  <a:srgbClr val="404040"/>
                </a:solidFill>
                <a:effectLst/>
                <a:latin typeface="Inter"/>
              </a:rPr>
              <a:t>Couleurs</a:t>
            </a:r>
            <a:r>
              <a:rPr lang="fr-FR" b="0" i="0" dirty="0">
                <a:solidFill>
                  <a:srgbClr val="404040"/>
                </a:solidFill>
                <a:effectLst/>
                <a:latin typeface="Inter"/>
              </a:rPr>
              <a:t> : Les points colorés indiquent la valeur des variables :</a:t>
            </a:r>
          </a:p>
          <a:p>
            <a:pPr marL="742950" lvl="1" indent="-285750" algn="l">
              <a:spcBef>
                <a:spcPts val="300"/>
              </a:spcBef>
              <a:buFont typeface="Arial" panose="020B0604020202020204" pitchFamily="34" charset="0"/>
              <a:buChar char="•"/>
            </a:pPr>
            <a:r>
              <a:rPr lang="fr-FR" b="1" i="0" dirty="0">
                <a:solidFill>
                  <a:srgbClr val="404040"/>
                </a:solidFill>
                <a:effectLst/>
                <a:latin typeface="Inter"/>
              </a:rPr>
              <a:t>Rouge</a:t>
            </a:r>
            <a:r>
              <a:rPr lang="fr-FR" b="0" i="0" dirty="0">
                <a:solidFill>
                  <a:srgbClr val="404040"/>
                </a:solidFill>
                <a:effectLst/>
                <a:latin typeface="Inter"/>
              </a:rPr>
              <a:t> : Valeurs élevées de la variable.</a:t>
            </a:r>
          </a:p>
          <a:p>
            <a:pPr marL="742950" lvl="1" indent="-285750" algn="l">
              <a:spcBef>
                <a:spcPts val="300"/>
              </a:spcBef>
              <a:buFont typeface="Arial" panose="020B0604020202020204" pitchFamily="34" charset="0"/>
              <a:buChar char="•"/>
            </a:pPr>
            <a:r>
              <a:rPr lang="fr-FR" b="1" i="0" dirty="0">
                <a:solidFill>
                  <a:srgbClr val="404040"/>
                </a:solidFill>
                <a:effectLst/>
                <a:latin typeface="Inter"/>
              </a:rPr>
              <a:t>Bleu</a:t>
            </a:r>
            <a:r>
              <a:rPr lang="fr-FR" b="0" i="0" dirty="0">
                <a:solidFill>
                  <a:srgbClr val="404040"/>
                </a:solidFill>
                <a:effectLst/>
                <a:latin typeface="Inter"/>
              </a:rPr>
              <a:t> : Valeurs faibles de la variable.</a:t>
            </a:r>
          </a:p>
          <a:p>
            <a:pPr algn="l"/>
            <a:r>
              <a:rPr lang="fr-FR" b="1" i="0" dirty="0">
                <a:solidFill>
                  <a:srgbClr val="404040"/>
                </a:solidFill>
                <a:effectLst/>
                <a:latin typeface="Inter"/>
              </a:rPr>
              <a:t>3. Interprétation des résultats :</a:t>
            </a:r>
          </a:p>
          <a:p>
            <a:pPr algn="l">
              <a:spcAft>
                <a:spcPts val="300"/>
              </a:spcAft>
              <a:buFont typeface="Arial" panose="020B0604020202020204" pitchFamily="34" charset="0"/>
              <a:buChar char="•"/>
            </a:pPr>
            <a:r>
              <a:rPr lang="fr-FR" b="1" i="0" dirty="0">
                <a:solidFill>
                  <a:srgbClr val="404040"/>
                </a:solidFill>
                <a:effectLst/>
                <a:latin typeface="Inter"/>
              </a:rPr>
              <a:t>Variables les plus importantes</a:t>
            </a:r>
            <a:r>
              <a:rPr lang="fr-FR" b="0" i="0" dirty="0">
                <a:solidFill>
                  <a:srgbClr val="404040"/>
                </a:solidFill>
                <a:effectLst/>
                <a:latin typeface="Inter"/>
              </a:rPr>
              <a:t> :</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PropertyGFABuilding</a:t>
            </a:r>
            <a:r>
              <a:rPr lang="fr-FR" b="1" i="0" dirty="0">
                <a:solidFill>
                  <a:srgbClr val="404040"/>
                </a:solidFill>
                <a:effectLst/>
                <a:latin typeface="Inter"/>
              </a:rPr>
              <a:t>(s)</a:t>
            </a:r>
            <a:r>
              <a:rPr lang="fr-FR" b="0" i="0" dirty="0">
                <a:solidFill>
                  <a:srgbClr val="404040"/>
                </a:solidFill>
                <a:effectLst/>
                <a:latin typeface="Inter"/>
              </a:rPr>
              <a:t> : Cette variable a le plus grand impact sur les prédictions du modèle. Les valeurs élevées (en rouge) tendent à augmenter l'utilisation de l'énergie, tandis que les valeurs faibles (en bleu) la diminuent.</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SourceEUiWN</a:t>
            </a:r>
            <a:r>
              <a:rPr lang="fr-FR" b="1" i="0" dirty="0">
                <a:solidFill>
                  <a:srgbClr val="404040"/>
                </a:solidFill>
                <a:effectLst/>
                <a:latin typeface="Inter"/>
              </a:rPr>
              <a:t>(</a:t>
            </a:r>
            <a:r>
              <a:rPr lang="fr-FR" b="1" i="0" dirty="0" err="1">
                <a:solidFill>
                  <a:srgbClr val="404040"/>
                </a:solidFill>
                <a:effectLst/>
                <a:latin typeface="Inter"/>
              </a:rPr>
              <a:t>kBtu</a:t>
            </a:r>
            <a:r>
              <a:rPr lang="fr-FR" b="1" i="0" dirty="0">
                <a:solidFill>
                  <a:srgbClr val="404040"/>
                </a:solidFill>
                <a:effectLst/>
                <a:latin typeface="Inter"/>
              </a:rPr>
              <a:t>/</a:t>
            </a:r>
            <a:r>
              <a:rPr lang="fr-FR" b="1" i="0" dirty="0" err="1">
                <a:solidFill>
                  <a:srgbClr val="404040"/>
                </a:solidFill>
                <a:effectLst/>
                <a:latin typeface="Inter"/>
              </a:rPr>
              <a:t>sf</a:t>
            </a:r>
            <a:r>
              <a:rPr lang="fr-FR" b="1" i="0" dirty="0">
                <a:solidFill>
                  <a:srgbClr val="404040"/>
                </a:solidFill>
                <a:effectLst/>
                <a:latin typeface="Inter"/>
              </a:rPr>
              <a:t>)</a:t>
            </a:r>
            <a:r>
              <a:rPr lang="fr-FR" b="0" i="0" dirty="0">
                <a:solidFill>
                  <a:srgbClr val="404040"/>
                </a:solidFill>
                <a:effectLst/>
                <a:latin typeface="Inter"/>
              </a:rPr>
              <a:t> : Une variable clé qui influence fortement la prédiction. Les valeurs élevées sont associées à une utilisation d'énergie plus importante.</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LargestPropertyUseType_Hospital</a:t>
            </a:r>
            <a:r>
              <a:rPr lang="fr-FR" b="0" i="0" dirty="0">
                <a:solidFill>
                  <a:srgbClr val="404040"/>
                </a:solidFill>
                <a:effectLst/>
                <a:latin typeface="Inter"/>
              </a:rPr>
              <a:t> : Les bâtiments de type hôpital ont un impact significatif, probablement en raison de leur forte consommation d'énergie.</a:t>
            </a:r>
          </a:p>
          <a:p>
            <a:pPr algn="l">
              <a:spcBef>
                <a:spcPts val="300"/>
              </a:spcBef>
              <a:spcAft>
                <a:spcPts val="300"/>
              </a:spcAft>
              <a:buFont typeface="Arial" panose="020B0604020202020204" pitchFamily="34" charset="0"/>
              <a:buChar char="•"/>
            </a:pPr>
            <a:r>
              <a:rPr lang="fr-FR" b="1" i="0" dirty="0">
                <a:solidFill>
                  <a:srgbClr val="404040"/>
                </a:solidFill>
                <a:effectLst/>
                <a:latin typeface="Inter"/>
              </a:rPr>
              <a:t>Autres variables notables</a:t>
            </a:r>
            <a:r>
              <a:rPr lang="fr-FR" b="0" i="0" dirty="0">
                <a:solidFill>
                  <a:srgbClr val="404040"/>
                </a:solidFill>
                <a:effectLst/>
                <a:latin typeface="Inter"/>
              </a:rPr>
              <a:t> :</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age_de_immemble</a:t>
            </a:r>
            <a:r>
              <a:rPr lang="fr-FR" b="0" i="0" dirty="0">
                <a:solidFill>
                  <a:srgbClr val="404040"/>
                </a:solidFill>
                <a:effectLst/>
                <a:latin typeface="Inter"/>
              </a:rPr>
              <a:t> : L'âge du bâtiment joue un rôle, avec des bâtiments plus anciens (en rouge) ayant tendance à consommer plus d'énergie.</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NumberofFloors</a:t>
            </a:r>
            <a:r>
              <a:rPr lang="fr-FR" b="0" i="0" dirty="0">
                <a:solidFill>
                  <a:srgbClr val="404040"/>
                </a:solidFill>
                <a:effectLst/>
                <a:latin typeface="Inter"/>
              </a:rPr>
              <a:t> : Le nombre d'étages influence également la prédiction, avec des bâtiments plus grands consommant plus d'énergie.</a:t>
            </a:r>
          </a:p>
          <a:p>
            <a:pPr algn="l">
              <a:spcBef>
                <a:spcPts val="300"/>
              </a:spcBef>
              <a:spcAft>
                <a:spcPts val="300"/>
              </a:spcAft>
              <a:buFont typeface="Arial" panose="020B0604020202020204" pitchFamily="34" charset="0"/>
              <a:buChar char="•"/>
            </a:pPr>
            <a:r>
              <a:rPr lang="fr-FR" b="1" i="0" dirty="0">
                <a:solidFill>
                  <a:srgbClr val="404040"/>
                </a:solidFill>
                <a:effectLst/>
                <a:latin typeface="Inter"/>
              </a:rPr>
              <a:t>Variables moins importantes</a:t>
            </a:r>
            <a:r>
              <a:rPr lang="fr-FR" b="0" i="0" dirty="0">
                <a:solidFill>
                  <a:srgbClr val="404040"/>
                </a:solidFill>
                <a:effectLst/>
                <a:latin typeface="Inter"/>
              </a:rPr>
              <a:t> :</a:t>
            </a:r>
          </a:p>
          <a:p>
            <a:pPr marL="742950" lvl="1" indent="-285750" algn="l">
              <a:spcBef>
                <a:spcPts val="300"/>
              </a:spcBef>
              <a:buFont typeface="Arial" panose="020B0604020202020204" pitchFamily="34" charset="0"/>
              <a:buChar char="•"/>
            </a:pPr>
            <a:r>
              <a:rPr lang="fr-FR" b="0" i="0" dirty="0">
                <a:solidFill>
                  <a:srgbClr val="404040"/>
                </a:solidFill>
                <a:effectLst/>
                <a:latin typeface="Inter"/>
              </a:rPr>
              <a:t>Les types de propriétés comme </a:t>
            </a:r>
            <a:r>
              <a:rPr lang="fr-FR" b="1" i="0" dirty="0" err="1">
                <a:solidFill>
                  <a:srgbClr val="404040"/>
                </a:solidFill>
                <a:effectLst/>
                <a:latin typeface="Inter"/>
              </a:rPr>
              <a:t>Wholesale</a:t>
            </a:r>
            <a:r>
              <a:rPr lang="fr-FR" b="1" i="0" dirty="0">
                <a:solidFill>
                  <a:srgbClr val="404040"/>
                </a:solidFill>
                <a:effectLst/>
                <a:latin typeface="Inter"/>
              </a:rPr>
              <a:t> Club/</a:t>
            </a:r>
            <a:r>
              <a:rPr lang="fr-FR" b="1" i="0" dirty="0" err="1">
                <a:solidFill>
                  <a:srgbClr val="404040"/>
                </a:solidFill>
                <a:effectLst/>
                <a:latin typeface="Inter"/>
              </a:rPr>
              <a:t>Supercenter</a:t>
            </a:r>
            <a:r>
              <a:rPr lang="fr-FR" b="0" i="0" dirty="0">
                <a:solidFill>
                  <a:srgbClr val="404040"/>
                </a:solidFill>
                <a:effectLst/>
                <a:latin typeface="Inter"/>
              </a:rPr>
              <a:t>, </a:t>
            </a:r>
            <a:r>
              <a:rPr lang="fr-FR" b="1" i="0" dirty="0" err="1">
                <a:solidFill>
                  <a:srgbClr val="404040"/>
                </a:solidFill>
                <a:effectLst/>
                <a:latin typeface="Inter"/>
              </a:rPr>
              <a:t>Worship</a:t>
            </a:r>
            <a:r>
              <a:rPr lang="fr-FR" b="1" i="0" dirty="0">
                <a:solidFill>
                  <a:srgbClr val="404040"/>
                </a:solidFill>
                <a:effectLst/>
                <a:latin typeface="Inter"/>
              </a:rPr>
              <a:t> Facility</a:t>
            </a:r>
            <a:r>
              <a:rPr lang="fr-FR" b="0" i="0" dirty="0">
                <a:solidFill>
                  <a:srgbClr val="404040"/>
                </a:solidFill>
                <a:effectLst/>
                <a:latin typeface="Inter"/>
              </a:rPr>
              <a:t>, ou </a:t>
            </a:r>
            <a:r>
              <a:rPr lang="fr-FR" b="1" i="0" dirty="0">
                <a:solidFill>
                  <a:srgbClr val="404040"/>
                </a:solidFill>
                <a:effectLst/>
                <a:latin typeface="Inter"/>
              </a:rPr>
              <a:t>K-12 </a:t>
            </a:r>
            <a:r>
              <a:rPr lang="fr-FR" b="1" i="0" dirty="0" err="1">
                <a:solidFill>
                  <a:srgbClr val="404040"/>
                </a:solidFill>
                <a:effectLst/>
                <a:latin typeface="Inter"/>
              </a:rPr>
              <a:t>School</a:t>
            </a:r>
            <a:r>
              <a:rPr lang="fr-FR" b="0" i="0" dirty="0">
                <a:solidFill>
                  <a:srgbClr val="404040"/>
                </a:solidFill>
                <a:effectLst/>
                <a:latin typeface="Inter"/>
              </a:rPr>
              <a:t> ont un impact moindre sur les prédictions, mais restent pertinentes pour le modèle.</a:t>
            </a:r>
          </a:p>
          <a:p>
            <a:pPr algn="l"/>
            <a:r>
              <a:rPr lang="fr-FR" b="1" i="0" dirty="0">
                <a:solidFill>
                  <a:srgbClr val="404040"/>
                </a:solidFill>
                <a:effectLst/>
                <a:latin typeface="Inter"/>
              </a:rPr>
              <a:t>4. Insights clés :</a:t>
            </a:r>
          </a:p>
          <a:p>
            <a:pPr algn="l">
              <a:buFont typeface="Arial" panose="020B0604020202020204" pitchFamily="34" charset="0"/>
              <a:buChar char="•"/>
            </a:pPr>
            <a:r>
              <a:rPr lang="fr-FR" b="0" i="0" dirty="0">
                <a:solidFill>
                  <a:srgbClr val="404040"/>
                </a:solidFill>
                <a:effectLst/>
                <a:latin typeface="Inter"/>
              </a:rPr>
              <a:t>Les variables liées à la taille du bâtiment (</a:t>
            </a:r>
            <a:r>
              <a:rPr lang="fr-FR" b="1" i="0" dirty="0" err="1">
                <a:solidFill>
                  <a:srgbClr val="404040"/>
                </a:solidFill>
                <a:effectLst/>
                <a:latin typeface="Inter"/>
              </a:rPr>
              <a:t>PropertyGFABuilding</a:t>
            </a:r>
            <a:r>
              <a:rPr lang="fr-FR" b="1" i="0" dirty="0">
                <a:solidFill>
                  <a:srgbClr val="404040"/>
                </a:solidFill>
                <a:effectLst/>
                <a:latin typeface="Inter"/>
              </a:rPr>
              <a:t>(s)</a:t>
            </a:r>
            <a:r>
              <a:rPr lang="fr-FR" b="0" i="0" dirty="0">
                <a:solidFill>
                  <a:srgbClr val="404040"/>
                </a:solidFill>
                <a:effectLst/>
                <a:latin typeface="Inter"/>
              </a:rPr>
              <a:t>) et à l'intensité énergétique (</a:t>
            </a:r>
            <a:r>
              <a:rPr lang="fr-FR" b="1" i="0" dirty="0" err="1">
                <a:solidFill>
                  <a:srgbClr val="404040"/>
                </a:solidFill>
                <a:effectLst/>
                <a:latin typeface="Inter"/>
              </a:rPr>
              <a:t>SourceEUiWN</a:t>
            </a:r>
            <a:r>
              <a:rPr lang="fr-FR" b="0" i="0" dirty="0">
                <a:solidFill>
                  <a:srgbClr val="404040"/>
                </a:solidFill>
                <a:effectLst/>
                <a:latin typeface="Inter"/>
              </a:rPr>
              <a:t>) sont les principaux drivers de la prédiction.</a:t>
            </a:r>
          </a:p>
          <a:p>
            <a:pPr algn="l">
              <a:spcBef>
                <a:spcPts val="300"/>
              </a:spcBef>
              <a:buFont typeface="Arial" panose="020B0604020202020204" pitchFamily="34" charset="0"/>
              <a:buChar char="•"/>
            </a:pPr>
            <a:r>
              <a:rPr lang="fr-FR" b="0" i="0" dirty="0">
                <a:solidFill>
                  <a:srgbClr val="404040"/>
                </a:solidFill>
                <a:effectLst/>
                <a:latin typeface="Inter"/>
              </a:rPr>
              <a:t>Les types de propriétés (comme les hôpitaux ou les résidences universitaires) ont un impact significatif, reflétant leur consommation énergétique spécifique.</a:t>
            </a:r>
          </a:p>
          <a:p>
            <a:pPr algn="l">
              <a:spcBef>
                <a:spcPts val="300"/>
              </a:spcBef>
              <a:buFont typeface="Arial" panose="020B0604020202020204" pitchFamily="34" charset="0"/>
              <a:buChar char="•"/>
            </a:pPr>
            <a:r>
              <a:rPr lang="fr-FR" b="0" i="0" dirty="0">
                <a:solidFill>
                  <a:srgbClr val="404040"/>
                </a:solidFill>
                <a:effectLst/>
                <a:latin typeface="Inter"/>
              </a:rPr>
              <a:t>Le modèle capture bien les effets de l'âge et de la taille des bâtiments, ce qui est cohérent avec les attentes en matière de consommation d'énergie.</a:t>
            </a:r>
          </a:p>
          <a:p>
            <a:pPr algn="l"/>
            <a:r>
              <a:rPr lang="fr-FR" b="1" i="0" dirty="0">
                <a:solidFill>
                  <a:srgbClr val="404040"/>
                </a:solidFill>
                <a:effectLst/>
                <a:latin typeface="Inter"/>
              </a:rPr>
              <a:t>5. Conclusion :</a:t>
            </a:r>
          </a:p>
          <a:p>
            <a:pPr algn="l">
              <a:buFont typeface="Arial" panose="020B0604020202020204" pitchFamily="34" charset="0"/>
              <a:buChar char="•"/>
            </a:pPr>
            <a:r>
              <a:rPr lang="fr-FR" b="0" i="0" dirty="0">
                <a:solidFill>
                  <a:srgbClr val="404040"/>
                </a:solidFill>
                <a:effectLst/>
                <a:latin typeface="Inter"/>
              </a:rPr>
              <a:t>Cette analyse SHAP nous permet d'identifier les facteurs les plus influents dans la prédiction de l'utilisation de l'énergie. Ces insights peuvent guider les décisions pour réduire la consommation d'énergie, par exemple en ciblant les bâtiments les plus énergivores ou en optimisant les infrastructures existantes.</a:t>
            </a:r>
          </a:p>
          <a:p>
            <a:endParaRPr lang="fr-FR" dirty="0"/>
          </a:p>
        </p:txBody>
      </p:sp>
      <p:sp>
        <p:nvSpPr>
          <p:cNvPr id="4" name="Espace réservé du numéro de diapositive 3">
            <a:extLst>
              <a:ext uri="{FF2B5EF4-FFF2-40B4-BE49-F238E27FC236}">
                <a16:creationId xmlns:a16="http://schemas.microsoft.com/office/drawing/2014/main" id="{DC672870-6F14-0406-23AB-E8D5AFE9B831}"/>
              </a:ext>
            </a:extLst>
          </p:cNvPr>
          <p:cNvSpPr>
            <a:spLocks noGrp="1"/>
          </p:cNvSpPr>
          <p:nvPr>
            <p:ph type="sldNum" sz="quarter" idx="5"/>
          </p:nvPr>
        </p:nvSpPr>
        <p:spPr/>
        <p:txBody>
          <a:bodyPr/>
          <a:lstStyle/>
          <a:p>
            <a:fld id="{CF199843-168D-46C8-BE8F-EF4E0FBC5722}" type="slidenum">
              <a:rPr lang="fr-FR" smtClean="0"/>
              <a:t>29</a:t>
            </a:fld>
            <a:endParaRPr lang="fr-FR"/>
          </a:p>
        </p:txBody>
      </p:sp>
    </p:spTree>
    <p:extLst>
      <p:ext uri="{BB962C8B-B14F-4D97-AF65-F5344CB8AC3E}">
        <p14:creationId xmlns:p14="http://schemas.microsoft.com/office/powerpoint/2010/main" val="2006297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15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Dans le cadre de son objectif de </a:t>
            </a:r>
            <a:r>
              <a:rPr lang="fr-FR" sz="1800" b="1" kern="100" dirty="0">
                <a:effectLst/>
                <a:latin typeface="Aptos" panose="020B0004020202020204" pitchFamily="34" charset="0"/>
                <a:ea typeface="Aptos" panose="020B0004020202020204" pitchFamily="34" charset="0"/>
                <a:cs typeface="Times New Roman" panose="02020603050405020304" pitchFamily="18" charset="0"/>
              </a:rPr>
              <a:t>neutralité carbone d’ici 2050</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la ville de Seattle cherche à optimiser le suivi de la </a:t>
            </a:r>
            <a:r>
              <a:rPr lang="fr-FR" sz="1800" b="1" kern="100" dirty="0">
                <a:effectLst/>
                <a:latin typeface="Aptos" panose="020B0004020202020204" pitchFamily="34" charset="0"/>
                <a:ea typeface="Aptos" panose="020B0004020202020204" pitchFamily="34" charset="0"/>
                <a:cs typeface="Times New Roman" panose="02020603050405020304" pitchFamily="18" charset="0"/>
              </a:rPr>
              <a:t>consommation énergétique et des émissions de CO2</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des </a:t>
            </a:r>
            <a:r>
              <a:rPr lang="fr-FR" sz="1800" b="1" kern="100" dirty="0">
                <a:effectLst/>
                <a:latin typeface="Aptos" panose="020B0004020202020204" pitchFamily="34" charset="0"/>
                <a:ea typeface="Aptos" panose="020B0004020202020204" pitchFamily="34" charset="0"/>
                <a:cs typeface="Times New Roman" panose="02020603050405020304" pitchFamily="18" charset="0"/>
              </a:rPr>
              <a:t>bâtiments non résidentiels</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Actuellement, ces relevés sont </a:t>
            </a:r>
            <a:r>
              <a:rPr lang="fr-FR" sz="1800" b="1" kern="100" dirty="0">
                <a:effectLst/>
                <a:latin typeface="Aptos" panose="020B0004020202020204" pitchFamily="34" charset="0"/>
                <a:ea typeface="Aptos" panose="020B0004020202020204" pitchFamily="34" charset="0"/>
                <a:cs typeface="Times New Roman" panose="02020603050405020304" pitchFamily="18" charset="0"/>
              </a:rPr>
              <a:t>coûteux et longs</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à réaliser.</a:t>
            </a:r>
          </a:p>
          <a:p>
            <a:pPr>
              <a:lnSpc>
                <a:spcPct val="115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Notre mission ? </a:t>
            </a:r>
            <a:r>
              <a:rPr lang="fr-FR" sz="1800" b="1" kern="100" dirty="0">
                <a:effectLst/>
                <a:latin typeface="Aptos" panose="020B0004020202020204" pitchFamily="34" charset="0"/>
                <a:ea typeface="Aptos" panose="020B0004020202020204" pitchFamily="34" charset="0"/>
                <a:cs typeface="Times New Roman" panose="02020603050405020304" pitchFamily="18" charset="0"/>
              </a:rPr>
              <a:t>Développer un modèle prédictif</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basé sur les </a:t>
            </a:r>
            <a:r>
              <a:rPr lang="fr-FR" sz="1800" b="1" kern="100" dirty="0">
                <a:effectLst/>
                <a:latin typeface="Aptos" panose="020B0004020202020204" pitchFamily="34" charset="0"/>
                <a:ea typeface="Aptos" panose="020B0004020202020204" pitchFamily="34" charset="0"/>
                <a:cs typeface="Times New Roman" panose="02020603050405020304" pitchFamily="18" charset="0"/>
              </a:rPr>
              <a:t>données structurelles des bâtiments</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pour estimer ces consommations et réduire la dépendance aux relevés manuels. Nous évaluerons également l’intérêt de l’</a:t>
            </a:r>
            <a:r>
              <a:rPr lang="fr-FR" sz="1800" b="1" kern="100" dirty="0">
                <a:effectLst/>
                <a:latin typeface="Aptos" panose="020B0004020202020204" pitchFamily="34" charset="0"/>
                <a:ea typeface="Aptos" panose="020B0004020202020204" pitchFamily="34" charset="0"/>
                <a:cs typeface="Times New Roman" panose="02020603050405020304" pitchFamily="18" charset="0"/>
              </a:rPr>
              <a:t>ENERGY STAR Score</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dans cette prédiction.</a:t>
            </a:r>
          </a:p>
          <a:p>
            <a:pPr>
              <a:lnSpc>
                <a:spcPct val="115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Pour cela, nous suivrons trois étapes :</a:t>
            </a:r>
            <a:br>
              <a:rPr lang="fr-FR" sz="1800" kern="100" dirty="0">
                <a:effectLst/>
                <a:latin typeface="Aptos" panose="020B0004020202020204" pitchFamily="34" charset="0"/>
                <a:ea typeface="Aptos" panose="020B0004020202020204" pitchFamily="34" charset="0"/>
                <a:cs typeface="Times New Roman" panose="02020603050405020304" pitchFamily="18" charset="0"/>
              </a:rPr>
            </a:br>
            <a:r>
              <a:rPr lang="fr-FR" sz="1800" kern="100" dirty="0">
                <a:effectLst/>
                <a:latin typeface="Segoe UI Emoji" panose="020B0502040204020203" pitchFamily="34" charset="0"/>
                <a:ea typeface="Aptos" panose="020B0004020202020204" pitchFamily="34" charset="0"/>
                <a:cs typeface="Segoe UI Emoji" panose="020B0502040204020203" pitchFamily="34" charset="0"/>
              </a:rPr>
              <a:t>✅</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a:t>
            </a:r>
            <a:r>
              <a:rPr lang="fr-FR" sz="1800" b="1" kern="100" dirty="0">
                <a:effectLst/>
                <a:latin typeface="Aptos" panose="020B0004020202020204" pitchFamily="34" charset="0"/>
                <a:ea typeface="Aptos" panose="020B0004020202020204" pitchFamily="34" charset="0"/>
                <a:cs typeface="Times New Roman" panose="02020603050405020304" pitchFamily="18" charset="0"/>
              </a:rPr>
              <a:t>Analyse exploratoire</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des données</a:t>
            </a:r>
            <a:br>
              <a:rPr lang="fr-FR" sz="1800" kern="100" dirty="0">
                <a:effectLst/>
                <a:latin typeface="Aptos" panose="020B0004020202020204" pitchFamily="34" charset="0"/>
                <a:ea typeface="Aptos" panose="020B0004020202020204" pitchFamily="34" charset="0"/>
                <a:cs typeface="Times New Roman" panose="02020603050405020304" pitchFamily="18" charset="0"/>
              </a:rPr>
            </a:br>
            <a:r>
              <a:rPr lang="fr-FR" sz="1800" kern="100" dirty="0">
                <a:effectLst/>
                <a:latin typeface="Segoe UI Emoji" panose="020B0502040204020203" pitchFamily="34" charset="0"/>
                <a:ea typeface="Aptos" panose="020B0004020202020204" pitchFamily="34" charset="0"/>
                <a:cs typeface="Segoe UI Emoji" panose="020B0502040204020203" pitchFamily="34" charset="0"/>
              </a:rPr>
              <a:t>✅</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a:t>
            </a:r>
            <a:r>
              <a:rPr lang="fr-FR" sz="1800" b="1" kern="100" dirty="0">
                <a:effectLst/>
                <a:latin typeface="Aptos" panose="020B0004020202020204" pitchFamily="34" charset="0"/>
                <a:ea typeface="Aptos" panose="020B0004020202020204" pitchFamily="34" charset="0"/>
                <a:cs typeface="Times New Roman" panose="02020603050405020304" pitchFamily="18" charset="0"/>
              </a:rPr>
              <a:t>Test et comparaison de plusieurs modèles de Machine Learning</a:t>
            </a:r>
            <a:br>
              <a:rPr lang="fr-FR" sz="1800" kern="100" dirty="0">
                <a:effectLst/>
                <a:latin typeface="Aptos" panose="020B0004020202020204" pitchFamily="34" charset="0"/>
                <a:ea typeface="Aptos" panose="020B0004020202020204" pitchFamily="34" charset="0"/>
                <a:cs typeface="Times New Roman" panose="02020603050405020304" pitchFamily="18" charset="0"/>
              </a:rPr>
            </a:br>
            <a:r>
              <a:rPr lang="fr-FR" sz="1800" kern="100" dirty="0">
                <a:effectLst/>
                <a:latin typeface="Segoe UI Emoji" panose="020B0502040204020203" pitchFamily="34" charset="0"/>
                <a:ea typeface="Aptos" panose="020B0004020202020204" pitchFamily="34" charset="0"/>
                <a:cs typeface="Segoe UI Emoji" panose="020B0502040204020203" pitchFamily="34" charset="0"/>
              </a:rPr>
              <a:t>✅</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a:t>
            </a:r>
            <a:r>
              <a:rPr lang="fr-FR" sz="1800" b="1" kern="100" dirty="0">
                <a:effectLst/>
                <a:latin typeface="Aptos" panose="020B0004020202020204" pitchFamily="34" charset="0"/>
                <a:ea typeface="Aptos" panose="020B0004020202020204" pitchFamily="34" charset="0"/>
                <a:cs typeface="Times New Roman" panose="02020603050405020304" pitchFamily="18" charset="0"/>
              </a:rPr>
              <a:t>Optimisation et validation des performances</a:t>
            </a:r>
            <a:endParaRPr lang="fr-FR"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L’objectif : </a:t>
            </a:r>
            <a:r>
              <a:rPr lang="fr-FR" sz="1800" b="1" kern="100" dirty="0">
                <a:effectLst/>
                <a:latin typeface="Aptos" panose="020B0004020202020204" pitchFamily="34" charset="0"/>
                <a:ea typeface="Aptos" panose="020B0004020202020204" pitchFamily="34" charset="0"/>
                <a:cs typeface="Times New Roman" panose="02020603050405020304" pitchFamily="18" charset="0"/>
              </a:rPr>
              <a:t>fournir un outil efficace</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pour aider la ville à mieux gérer son empreinte carbone. </a:t>
            </a:r>
            <a:r>
              <a:rPr lang="fr-FR" sz="1800" b="1" kern="100" dirty="0">
                <a:effectLst/>
                <a:latin typeface="Aptos" panose="020B0004020202020204" pitchFamily="34" charset="0"/>
                <a:ea typeface="Aptos" panose="020B0004020202020204" pitchFamily="34" charset="0"/>
                <a:cs typeface="Times New Roman" panose="02020603050405020304" pitchFamily="18" charset="0"/>
              </a:rPr>
              <a:t>Voyons comment nous avons procédé !</a:t>
            </a:r>
            <a:endParaRPr lang="fr-FR"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CF199843-168D-46C8-BE8F-EF4E0FBC5722}" type="slidenum">
              <a:rPr lang="fr-FR" smtClean="0"/>
              <a:t>3</a:t>
            </a:fld>
            <a:endParaRPr lang="fr-FR"/>
          </a:p>
        </p:txBody>
      </p:sp>
    </p:spTree>
    <p:extLst>
      <p:ext uri="{BB962C8B-B14F-4D97-AF65-F5344CB8AC3E}">
        <p14:creationId xmlns:p14="http://schemas.microsoft.com/office/powerpoint/2010/main" val="6742037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1C054-1D86-FE43-2E66-9337E1A66AA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F89793E-900B-2B5C-07F8-4119F045A0C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C3096F5-49F8-6E9E-78B7-7D063D184C65}"/>
              </a:ext>
            </a:extLst>
          </p:cNvPr>
          <p:cNvSpPr>
            <a:spLocks noGrp="1"/>
          </p:cNvSpPr>
          <p:nvPr>
            <p:ph type="body" idx="1"/>
          </p:nvPr>
        </p:nvSpPr>
        <p:spPr/>
        <p:txBody>
          <a:bodyPr/>
          <a:lstStyle/>
          <a:p>
            <a:pPr algn="l"/>
            <a:r>
              <a:rPr lang="fr-FR" b="1" i="0" dirty="0">
                <a:solidFill>
                  <a:srgbClr val="404040"/>
                </a:solidFill>
                <a:effectLst/>
                <a:latin typeface="Inter"/>
              </a:rPr>
              <a:t>3. Interprétation des résultats :</a:t>
            </a:r>
          </a:p>
          <a:p>
            <a:pPr algn="l">
              <a:spcAft>
                <a:spcPts val="300"/>
              </a:spcAft>
              <a:buFont typeface="Arial" panose="020B0604020202020204" pitchFamily="34" charset="0"/>
              <a:buChar char="•"/>
            </a:pPr>
            <a:r>
              <a:rPr lang="fr-FR" b="1" i="0" dirty="0">
                <a:solidFill>
                  <a:srgbClr val="404040"/>
                </a:solidFill>
                <a:effectLst/>
                <a:latin typeface="Inter"/>
              </a:rPr>
              <a:t>Variables les plus importantes</a:t>
            </a:r>
            <a:r>
              <a:rPr lang="fr-FR" b="0" i="0" dirty="0">
                <a:solidFill>
                  <a:srgbClr val="404040"/>
                </a:solidFill>
                <a:effectLst/>
                <a:latin typeface="Inter"/>
              </a:rPr>
              <a:t> :</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PropertyGFABuilding</a:t>
            </a:r>
            <a:r>
              <a:rPr lang="fr-FR" b="1" i="0" dirty="0">
                <a:solidFill>
                  <a:srgbClr val="404040"/>
                </a:solidFill>
                <a:effectLst/>
                <a:latin typeface="Inter"/>
              </a:rPr>
              <a:t>(s)</a:t>
            </a:r>
            <a:r>
              <a:rPr lang="fr-FR" b="0" i="0" dirty="0">
                <a:solidFill>
                  <a:srgbClr val="404040"/>
                </a:solidFill>
                <a:effectLst/>
                <a:latin typeface="Inter"/>
              </a:rPr>
              <a:t> : Cette variable a le plus grand impact sur les prédictions du modèle. Les valeurs élevées (en rouge) tendent à augmenter l'utilisation de l'énergie, tandis que les valeurs faibles (en bleu) la diminuent.</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SourceEUiWN</a:t>
            </a:r>
            <a:r>
              <a:rPr lang="fr-FR" b="1" i="0" dirty="0">
                <a:solidFill>
                  <a:srgbClr val="404040"/>
                </a:solidFill>
                <a:effectLst/>
                <a:latin typeface="Inter"/>
              </a:rPr>
              <a:t>(</a:t>
            </a:r>
            <a:r>
              <a:rPr lang="fr-FR" b="1" i="0" dirty="0" err="1">
                <a:solidFill>
                  <a:srgbClr val="404040"/>
                </a:solidFill>
                <a:effectLst/>
                <a:latin typeface="Inter"/>
              </a:rPr>
              <a:t>kBtu</a:t>
            </a:r>
            <a:r>
              <a:rPr lang="fr-FR" b="1" i="0" dirty="0">
                <a:solidFill>
                  <a:srgbClr val="404040"/>
                </a:solidFill>
                <a:effectLst/>
                <a:latin typeface="Inter"/>
              </a:rPr>
              <a:t>/</a:t>
            </a:r>
            <a:r>
              <a:rPr lang="fr-FR" b="1" i="0" dirty="0" err="1">
                <a:solidFill>
                  <a:srgbClr val="404040"/>
                </a:solidFill>
                <a:effectLst/>
                <a:latin typeface="Inter"/>
              </a:rPr>
              <a:t>sf</a:t>
            </a:r>
            <a:r>
              <a:rPr lang="fr-FR" b="1" i="0" dirty="0">
                <a:solidFill>
                  <a:srgbClr val="404040"/>
                </a:solidFill>
                <a:effectLst/>
                <a:latin typeface="Inter"/>
              </a:rPr>
              <a:t>)</a:t>
            </a:r>
            <a:r>
              <a:rPr lang="fr-FR" b="0" i="0" dirty="0">
                <a:solidFill>
                  <a:srgbClr val="404040"/>
                </a:solidFill>
                <a:effectLst/>
                <a:latin typeface="Inter"/>
              </a:rPr>
              <a:t> : Une variable clé qui influence fortement la prédiction. Les valeurs élevées sont associées à une utilisation d'énergie plus importante.</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LargestPropertyUseType_Hospital</a:t>
            </a:r>
            <a:r>
              <a:rPr lang="fr-FR" b="0" i="0" dirty="0">
                <a:solidFill>
                  <a:srgbClr val="404040"/>
                </a:solidFill>
                <a:effectLst/>
                <a:latin typeface="Inter"/>
              </a:rPr>
              <a:t> : Les bâtiments de type hôpital ont un impact significatif, probablement en raison de leur forte consommation d'énergie.</a:t>
            </a:r>
          </a:p>
          <a:p>
            <a:pPr algn="l">
              <a:spcBef>
                <a:spcPts val="300"/>
              </a:spcBef>
              <a:spcAft>
                <a:spcPts val="300"/>
              </a:spcAft>
              <a:buFont typeface="Arial" panose="020B0604020202020204" pitchFamily="34" charset="0"/>
              <a:buChar char="•"/>
            </a:pPr>
            <a:r>
              <a:rPr lang="fr-FR" b="1" i="0" dirty="0">
                <a:solidFill>
                  <a:srgbClr val="404040"/>
                </a:solidFill>
                <a:effectLst/>
                <a:latin typeface="Inter"/>
              </a:rPr>
              <a:t>Autres variables notables</a:t>
            </a:r>
            <a:r>
              <a:rPr lang="fr-FR" b="0" i="0" dirty="0">
                <a:solidFill>
                  <a:srgbClr val="404040"/>
                </a:solidFill>
                <a:effectLst/>
                <a:latin typeface="Inter"/>
              </a:rPr>
              <a:t> :</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age_de_immeuble</a:t>
            </a:r>
            <a:r>
              <a:rPr lang="fr-FR" b="0" i="0" dirty="0">
                <a:solidFill>
                  <a:srgbClr val="404040"/>
                </a:solidFill>
                <a:effectLst/>
                <a:latin typeface="Inter"/>
              </a:rPr>
              <a:t> : L'âge du bâtiment joue un rôle, avec des bâtiments plus anciens (en rouge) ayant tendance à consommer plus d'énergie.</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NumberofFloors</a:t>
            </a:r>
            <a:r>
              <a:rPr lang="fr-FR" b="0" i="0" dirty="0">
                <a:solidFill>
                  <a:srgbClr val="404040"/>
                </a:solidFill>
                <a:effectLst/>
                <a:latin typeface="Inter"/>
              </a:rPr>
              <a:t> : Le nombre d'étages influence également la prédiction, avec des bâtiments plus grands consommant plus d'énergie.</a:t>
            </a:r>
          </a:p>
          <a:p>
            <a:pPr algn="l">
              <a:spcBef>
                <a:spcPts val="300"/>
              </a:spcBef>
              <a:spcAft>
                <a:spcPts val="300"/>
              </a:spcAft>
              <a:buFont typeface="Arial" panose="020B0604020202020204" pitchFamily="34" charset="0"/>
              <a:buChar char="•"/>
            </a:pPr>
            <a:r>
              <a:rPr lang="fr-FR" b="1" i="0" dirty="0">
                <a:solidFill>
                  <a:srgbClr val="404040"/>
                </a:solidFill>
                <a:effectLst/>
                <a:latin typeface="Inter"/>
              </a:rPr>
              <a:t>Variables moins importantes</a:t>
            </a:r>
            <a:r>
              <a:rPr lang="fr-FR" b="0" i="0" dirty="0">
                <a:solidFill>
                  <a:srgbClr val="404040"/>
                </a:solidFill>
                <a:effectLst/>
                <a:latin typeface="Inter"/>
              </a:rPr>
              <a:t> :</a:t>
            </a:r>
          </a:p>
          <a:p>
            <a:pPr marL="742950" lvl="1" indent="-285750" algn="l">
              <a:spcBef>
                <a:spcPts val="300"/>
              </a:spcBef>
              <a:buFont typeface="Arial" panose="020B0604020202020204" pitchFamily="34" charset="0"/>
              <a:buChar char="•"/>
            </a:pPr>
            <a:r>
              <a:rPr lang="fr-FR" b="0" i="0" dirty="0">
                <a:solidFill>
                  <a:srgbClr val="404040"/>
                </a:solidFill>
                <a:effectLst/>
                <a:latin typeface="Inter"/>
              </a:rPr>
              <a:t>Les types de propriétés comme </a:t>
            </a:r>
            <a:r>
              <a:rPr lang="fr-FR" b="1" i="0" dirty="0" err="1">
                <a:solidFill>
                  <a:srgbClr val="404040"/>
                </a:solidFill>
                <a:effectLst/>
                <a:latin typeface="Inter"/>
              </a:rPr>
              <a:t>Wholesale</a:t>
            </a:r>
            <a:r>
              <a:rPr lang="fr-FR" b="1" i="0" dirty="0">
                <a:solidFill>
                  <a:srgbClr val="404040"/>
                </a:solidFill>
                <a:effectLst/>
                <a:latin typeface="Inter"/>
              </a:rPr>
              <a:t> Club/</a:t>
            </a:r>
            <a:r>
              <a:rPr lang="fr-FR" b="1" i="0" dirty="0" err="1">
                <a:solidFill>
                  <a:srgbClr val="404040"/>
                </a:solidFill>
                <a:effectLst/>
                <a:latin typeface="Inter"/>
              </a:rPr>
              <a:t>Supercenter</a:t>
            </a:r>
            <a:r>
              <a:rPr lang="fr-FR" b="0" i="0" dirty="0">
                <a:solidFill>
                  <a:srgbClr val="404040"/>
                </a:solidFill>
                <a:effectLst/>
                <a:latin typeface="Inter"/>
              </a:rPr>
              <a:t>, </a:t>
            </a:r>
            <a:r>
              <a:rPr lang="fr-FR" b="1" i="0" dirty="0" err="1">
                <a:solidFill>
                  <a:srgbClr val="404040"/>
                </a:solidFill>
                <a:effectLst/>
                <a:latin typeface="Inter"/>
              </a:rPr>
              <a:t>Worship</a:t>
            </a:r>
            <a:r>
              <a:rPr lang="fr-FR" b="1" i="0" dirty="0">
                <a:solidFill>
                  <a:srgbClr val="404040"/>
                </a:solidFill>
                <a:effectLst/>
                <a:latin typeface="Inter"/>
              </a:rPr>
              <a:t> Facility</a:t>
            </a:r>
            <a:r>
              <a:rPr lang="fr-FR" b="0" i="0" dirty="0">
                <a:solidFill>
                  <a:srgbClr val="404040"/>
                </a:solidFill>
                <a:effectLst/>
                <a:latin typeface="Inter"/>
              </a:rPr>
              <a:t>, ou </a:t>
            </a:r>
            <a:r>
              <a:rPr lang="fr-FR" b="1" i="0" dirty="0">
                <a:solidFill>
                  <a:srgbClr val="404040"/>
                </a:solidFill>
                <a:effectLst/>
                <a:latin typeface="Inter"/>
              </a:rPr>
              <a:t>K-12 </a:t>
            </a:r>
            <a:r>
              <a:rPr lang="fr-FR" b="1" i="0" dirty="0" err="1">
                <a:solidFill>
                  <a:srgbClr val="404040"/>
                </a:solidFill>
                <a:effectLst/>
                <a:latin typeface="Inter"/>
              </a:rPr>
              <a:t>School</a:t>
            </a:r>
            <a:r>
              <a:rPr lang="fr-FR" b="0" i="0" dirty="0">
                <a:solidFill>
                  <a:srgbClr val="404040"/>
                </a:solidFill>
                <a:effectLst/>
                <a:latin typeface="Inter"/>
              </a:rPr>
              <a:t> ont un impact moindre sur les prédictions, mais restent pertinentes pour le modèle.</a:t>
            </a:r>
          </a:p>
          <a:p>
            <a:pPr algn="l"/>
            <a:r>
              <a:rPr lang="fr-FR" b="1" i="0" dirty="0">
                <a:solidFill>
                  <a:srgbClr val="404040"/>
                </a:solidFill>
                <a:effectLst/>
                <a:latin typeface="Inter"/>
              </a:rPr>
              <a:t>4. Insights clés :</a:t>
            </a:r>
          </a:p>
          <a:p>
            <a:pPr algn="l">
              <a:buFont typeface="Arial" panose="020B0604020202020204" pitchFamily="34" charset="0"/>
              <a:buChar char="•"/>
            </a:pPr>
            <a:r>
              <a:rPr lang="fr-FR" b="0" i="0" dirty="0">
                <a:solidFill>
                  <a:srgbClr val="404040"/>
                </a:solidFill>
                <a:effectLst/>
                <a:latin typeface="Inter"/>
              </a:rPr>
              <a:t>Les variables liées à la taille du bâtiment (</a:t>
            </a:r>
            <a:r>
              <a:rPr lang="fr-FR" b="1" i="0" dirty="0" err="1">
                <a:solidFill>
                  <a:srgbClr val="404040"/>
                </a:solidFill>
                <a:effectLst/>
                <a:latin typeface="Inter"/>
              </a:rPr>
              <a:t>PropertyGFABuilding</a:t>
            </a:r>
            <a:r>
              <a:rPr lang="fr-FR" b="1" i="0" dirty="0">
                <a:solidFill>
                  <a:srgbClr val="404040"/>
                </a:solidFill>
                <a:effectLst/>
                <a:latin typeface="Inter"/>
              </a:rPr>
              <a:t>(s)</a:t>
            </a:r>
            <a:r>
              <a:rPr lang="fr-FR" b="0" i="0" dirty="0">
                <a:solidFill>
                  <a:srgbClr val="404040"/>
                </a:solidFill>
                <a:effectLst/>
                <a:latin typeface="Inter"/>
              </a:rPr>
              <a:t>) et à l'intensité énergétique (</a:t>
            </a:r>
            <a:r>
              <a:rPr lang="fr-FR" b="1" i="0" dirty="0" err="1">
                <a:solidFill>
                  <a:srgbClr val="404040"/>
                </a:solidFill>
                <a:effectLst/>
                <a:latin typeface="Inter"/>
              </a:rPr>
              <a:t>SourceEUiWN</a:t>
            </a:r>
            <a:r>
              <a:rPr lang="fr-FR" b="0" i="0" dirty="0">
                <a:solidFill>
                  <a:srgbClr val="404040"/>
                </a:solidFill>
                <a:effectLst/>
                <a:latin typeface="Inter"/>
              </a:rPr>
              <a:t>) sont les principaux drivers de la prédiction.</a:t>
            </a:r>
          </a:p>
          <a:p>
            <a:pPr algn="l">
              <a:spcBef>
                <a:spcPts val="300"/>
              </a:spcBef>
              <a:buFont typeface="Arial" panose="020B0604020202020204" pitchFamily="34" charset="0"/>
              <a:buChar char="•"/>
            </a:pPr>
            <a:r>
              <a:rPr lang="fr-FR" b="0" i="0" dirty="0">
                <a:solidFill>
                  <a:srgbClr val="404040"/>
                </a:solidFill>
                <a:effectLst/>
                <a:latin typeface="Inter"/>
              </a:rPr>
              <a:t>Les types de propriétés (comme les hôpitaux ou les résidences universitaires) ont un impact significatif, reflétant leur consommation énergétique spécifique.</a:t>
            </a:r>
          </a:p>
          <a:p>
            <a:pPr algn="l">
              <a:spcBef>
                <a:spcPts val="300"/>
              </a:spcBef>
              <a:buFont typeface="Arial" panose="020B0604020202020204" pitchFamily="34" charset="0"/>
              <a:buChar char="•"/>
            </a:pPr>
            <a:r>
              <a:rPr lang="fr-FR" b="0" i="0" dirty="0">
                <a:solidFill>
                  <a:srgbClr val="404040"/>
                </a:solidFill>
                <a:effectLst/>
                <a:latin typeface="Inter"/>
              </a:rPr>
              <a:t>Le modèle capture bien les effets de l'âge et de la taille des bâtiments, ce qui est cohérent avec les attentes en matière de consommation d'énergie.</a:t>
            </a:r>
          </a:p>
          <a:p>
            <a:pPr algn="l"/>
            <a:r>
              <a:rPr lang="fr-FR" b="1" i="0" dirty="0">
                <a:solidFill>
                  <a:srgbClr val="404040"/>
                </a:solidFill>
                <a:effectLst/>
                <a:latin typeface="Inter"/>
              </a:rPr>
              <a:t>5. Conclusion :</a:t>
            </a:r>
          </a:p>
          <a:p>
            <a:pPr algn="l">
              <a:buFont typeface="Arial" panose="020B0604020202020204" pitchFamily="34" charset="0"/>
              <a:buChar char="•"/>
            </a:pPr>
            <a:r>
              <a:rPr lang="fr-FR" b="0" i="0" dirty="0">
                <a:solidFill>
                  <a:srgbClr val="404040"/>
                </a:solidFill>
                <a:effectLst/>
                <a:latin typeface="Inter"/>
              </a:rPr>
              <a:t>Cette analyse SHAP nous permet d'identifier les facteurs les plus influents dans la prédiction de l'utilisation de l'énergie. Ces insights peuvent guider les décisions pour réduire la consommation d'énergie, par exemple en ciblant les bâtiments les plus énergivores ou en optimisant les infrastructures existantes.</a:t>
            </a:r>
          </a:p>
          <a:p>
            <a:endParaRPr lang="fr-FR" dirty="0"/>
          </a:p>
        </p:txBody>
      </p:sp>
      <p:sp>
        <p:nvSpPr>
          <p:cNvPr id="4" name="Espace réservé du numéro de diapositive 3">
            <a:extLst>
              <a:ext uri="{FF2B5EF4-FFF2-40B4-BE49-F238E27FC236}">
                <a16:creationId xmlns:a16="http://schemas.microsoft.com/office/drawing/2014/main" id="{E698DBFD-A91A-9279-79D9-B1FC11E0F330}"/>
              </a:ext>
            </a:extLst>
          </p:cNvPr>
          <p:cNvSpPr>
            <a:spLocks noGrp="1"/>
          </p:cNvSpPr>
          <p:nvPr>
            <p:ph type="sldNum" sz="quarter" idx="5"/>
          </p:nvPr>
        </p:nvSpPr>
        <p:spPr/>
        <p:txBody>
          <a:bodyPr/>
          <a:lstStyle/>
          <a:p>
            <a:fld id="{CF199843-168D-46C8-BE8F-EF4E0FBC5722}" type="slidenum">
              <a:rPr lang="fr-FR" smtClean="0"/>
              <a:t>30</a:t>
            </a:fld>
            <a:endParaRPr lang="fr-FR"/>
          </a:p>
        </p:txBody>
      </p:sp>
    </p:spTree>
    <p:extLst>
      <p:ext uri="{BB962C8B-B14F-4D97-AF65-F5344CB8AC3E}">
        <p14:creationId xmlns:p14="http://schemas.microsoft.com/office/powerpoint/2010/main" val="13163724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06363-4F12-E67F-41A0-D4A0B9918DA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03EB31B-5524-48EE-E13A-CD9DEBEB453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CC4A8E8-E3B6-6AE3-20C2-849906B55A98}"/>
              </a:ext>
            </a:extLst>
          </p:cNvPr>
          <p:cNvSpPr>
            <a:spLocks noGrp="1"/>
          </p:cNvSpPr>
          <p:nvPr>
            <p:ph type="body" idx="1"/>
          </p:nvPr>
        </p:nvSpPr>
        <p:spPr/>
        <p:txBody>
          <a:bodyPr/>
          <a:lstStyle/>
          <a:p>
            <a:pPr algn="l"/>
            <a:r>
              <a:rPr lang="fr-FR" b="1" i="0" dirty="0">
                <a:solidFill>
                  <a:srgbClr val="404040"/>
                </a:solidFill>
                <a:effectLst/>
                <a:latin typeface="Inter"/>
              </a:rPr>
              <a:t>1. Contexte du graphique :</a:t>
            </a:r>
          </a:p>
          <a:p>
            <a:pPr algn="l">
              <a:buFont typeface="Arial" panose="020B0604020202020204" pitchFamily="34" charset="0"/>
              <a:buChar char="•"/>
            </a:pPr>
            <a:r>
              <a:rPr lang="fr-FR" b="0" i="0" dirty="0">
                <a:solidFill>
                  <a:srgbClr val="404040"/>
                </a:solidFill>
                <a:effectLst/>
                <a:latin typeface="Inter"/>
              </a:rPr>
              <a:t>Ce graphique compare les prédictions du modèle d'arbre de décision (</a:t>
            </a:r>
            <a:r>
              <a:rPr lang="fr-FR" b="0" i="0" dirty="0" err="1">
                <a:solidFill>
                  <a:srgbClr val="404040"/>
                </a:solidFill>
                <a:effectLst/>
                <a:latin typeface="Inter"/>
              </a:rPr>
              <a:t>Decision</a:t>
            </a:r>
            <a:r>
              <a:rPr lang="fr-FR" b="0" i="0" dirty="0">
                <a:solidFill>
                  <a:srgbClr val="404040"/>
                </a:solidFill>
                <a:effectLst/>
                <a:latin typeface="Inter"/>
              </a:rPr>
              <a:t> </a:t>
            </a:r>
            <a:r>
              <a:rPr lang="fr-FR" b="0" i="0" dirty="0" err="1">
                <a:solidFill>
                  <a:srgbClr val="404040"/>
                </a:solidFill>
                <a:effectLst/>
                <a:latin typeface="Inter"/>
              </a:rPr>
              <a:t>Tree</a:t>
            </a:r>
            <a:r>
              <a:rPr lang="fr-FR" b="0" i="0" dirty="0">
                <a:solidFill>
                  <a:srgbClr val="404040"/>
                </a:solidFill>
                <a:effectLst/>
                <a:latin typeface="Inter"/>
              </a:rPr>
              <a:t>) aux valeurs réelles (</a:t>
            </a:r>
            <a:r>
              <a:rPr lang="fr-FR" b="0" i="0" dirty="0" err="1">
                <a:solidFill>
                  <a:srgbClr val="404040"/>
                </a:solidFill>
                <a:effectLst/>
                <a:latin typeface="Inter"/>
              </a:rPr>
              <a:t>True</a:t>
            </a:r>
            <a:r>
              <a:rPr lang="fr-FR" b="0" i="0" dirty="0">
                <a:solidFill>
                  <a:srgbClr val="404040"/>
                </a:solidFill>
                <a:effectLst/>
                <a:latin typeface="Inter"/>
              </a:rPr>
              <a:t> Values) pour l'utilisation de l'énergie sur site.</a:t>
            </a:r>
          </a:p>
          <a:p>
            <a:pPr algn="l">
              <a:spcBef>
                <a:spcPts val="300"/>
              </a:spcBef>
              <a:buFont typeface="Arial" panose="020B0604020202020204" pitchFamily="34" charset="0"/>
              <a:buChar char="•"/>
            </a:pPr>
            <a:r>
              <a:rPr lang="fr-FR" b="0" i="0" dirty="0">
                <a:solidFill>
                  <a:srgbClr val="404040"/>
                </a:solidFill>
                <a:effectLst/>
                <a:latin typeface="Inter"/>
              </a:rPr>
              <a:t>Les prédictions sont divisées en deux ensembles : les prédictions sur l'ensemble d'entraînement (Train </a:t>
            </a:r>
            <a:r>
              <a:rPr lang="fr-FR" b="0" i="0" dirty="0" err="1">
                <a:solidFill>
                  <a:srgbClr val="404040"/>
                </a:solidFill>
                <a:effectLst/>
                <a:latin typeface="Inter"/>
              </a:rPr>
              <a:t>Predictions</a:t>
            </a:r>
            <a:r>
              <a:rPr lang="fr-FR" b="0" i="0" dirty="0">
                <a:solidFill>
                  <a:srgbClr val="404040"/>
                </a:solidFill>
                <a:effectLst/>
                <a:latin typeface="Inter"/>
              </a:rPr>
              <a:t>) et les prédictions sur l'ensemble de test (Test </a:t>
            </a:r>
            <a:r>
              <a:rPr lang="fr-FR" b="0" i="0" dirty="0" err="1">
                <a:solidFill>
                  <a:srgbClr val="404040"/>
                </a:solidFill>
                <a:effectLst/>
                <a:latin typeface="Inter"/>
              </a:rPr>
              <a:t>Predictions</a:t>
            </a:r>
            <a:r>
              <a:rPr lang="fr-FR" b="0" i="0" dirty="0">
                <a:solidFill>
                  <a:srgbClr val="404040"/>
                </a:solidFill>
                <a:effectLst/>
                <a:latin typeface="Inter"/>
              </a:rPr>
              <a:t>).</a:t>
            </a:r>
          </a:p>
          <a:p>
            <a:pPr algn="l"/>
            <a:br>
              <a:rPr lang="fr-FR" dirty="0"/>
            </a:br>
            <a:r>
              <a:rPr lang="fr-FR" b="1" i="0" dirty="0">
                <a:solidFill>
                  <a:srgbClr val="404040"/>
                </a:solidFill>
                <a:effectLst/>
                <a:latin typeface="Inter"/>
              </a:rPr>
              <a:t>3. Interprétation des résultats :</a:t>
            </a:r>
          </a:p>
          <a:p>
            <a:pPr algn="l">
              <a:spcAft>
                <a:spcPts val="300"/>
              </a:spcAft>
              <a:buFont typeface="Arial" panose="020B0604020202020204" pitchFamily="34" charset="0"/>
              <a:buChar char="•"/>
            </a:pPr>
            <a:r>
              <a:rPr lang="fr-FR" b="1" i="0" dirty="0">
                <a:solidFill>
                  <a:srgbClr val="404040"/>
                </a:solidFill>
                <a:effectLst/>
                <a:latin typeface="Inter"/>
              </a:rPr>
              <a:t>Alignement des prédictions</a:t>
            </a:r>
            <a:r>
              <a:rPr lang="fr-FR" b="0" i="0" dirty="0">
                <a:solidFill>
                  <a:srgbClr val="404040"/>
                </a:solidFill>
                <a:effectLst/>
                <a:latin typeface="Inter"/>
              </a:rPr>
              <a:t> :</a:t>
            </a:r>
          </a:p>
          <a:p>
            <a:pPr marL="742950" lvl="1" indent="-285750" algn="l">
              <a:spcBef>
                <a:spcPts val="300"/>
              </a:spcBef>
              <a:buFont typeface="Arial" panose="020B0604020202020204" pitchFamily="34" charset="0"/>
              <a:buChar char="•"/>
            </a:pPr>
            <a:r>
              <a:rPr lang="fr-FR" b="0" i="0" dirty="0">
                <a:solidFill>
                  <a:srgbClr val="404040"/>
                </a:solidFill>
                <a:effectLst/>
                <a:latin typeface="Inter"/>
              </a:rPr>
              <a:t>Si les points (bleus et rouges) sont proches de la ligne diagonale, cela indique que le modèle fait des prédictions précises.</a:t>
            </a:r>
          </a:p>
          <a:p>
            <a:pPr marL="742950" lvl="1" indent="-285750" algn="l">
              <a:spcBef>
                <a:spcPts val="300"/>
              </a:spcBef>
              <a:buFont typeface="Arial" panose="020B0604020202020204" pitchFamily="34" charset="0"/>
              <a:buChar char="•"/>
            </a:pPr>
            <a:r>
              <a:rPr lang="fr-FR" b="0" i="0" dirty="0">
                <a:solidFill>
                  <a:srgbClr val="404040"/>
                </a:solidFill>
                <a:effectLst/>
                <a:latin typeface="Inter"/>
              </a:rPr>
              <a:t>Les écarts par rapport à la ligne diagonale montrent des erreurs de prédiction.</a:t>
            </a:r>
          </a:p>
          <a:p>
            <a:pPr algn="l">
              <a:spcBef>
                <a:spcPts val="300"/>
              </a:spcBef>
              <a:spcAft>
                <a:spcPts val="300"/>
              </a:spcAft>
              <a:buFont typeface="Arial" panose="020B0604020202020204" pitchFamily="34" charset="0"/>
              <a:buChar char="•"/>
            </a:pPr>
            <a:r>
              <a:rPr lang="fr-FR" b="1" i="0" dirty="0">
                <a:solidFill>
                  <a:srgbClr val="404040"/>
                </a:solidFill>
                <a:effectLst/>
                <a:latin typeface="Inter"/>
              </a:rPr>
              <a:t>Performance sur l'entraînement vs test</a:t>
            </a:r>
            <a:r>
              <a:rPr lang="fr-FR" b="0" i="0" dirty="0">
                <a:solidFill>
                  <a:srgbClr val="404040"/>
                </a:solidFill>
                <a:effectLst/>
                <a:latin typeface="Inter"/>
              </a:rPr>
              <a:t> :</a:t>
            </a:r>
          </a:p>
          <a:p>
            <a:pPr marL="742950" lvl="1" indent="-285750" algn="l">
              <a:spcBef>
                <a:spcPts val="300"/>
              </a:spcBef>
              <a:buFont typeface="Arial" panose="020B0604020202020204" pitchFamily="34" charset="0"/>
              <a:buChar char="•"/>
            </a:pPr>
            <a:r>
              <a:rPr lang="fr-FR" b="1" i="0" dirty="0">
                <a:solidFill>
                  <a:srgbClr val="404040"/>
                </a:solidFill>
                <a:effectLst/>
                <a:latin typeface="Inter"/>
              </a:rPr>
              <a:t>Train </a:t>
            </a:r>
            <a:r>
              <a:rPr lang="fr-FR" b="1" i="0" dirty="0" err="1">
                <a:solidFill>
                  <a:srgbClr val="404040"/>
                </a:solidFill>
                <a:effectLst/>
                <a:latin typeface="Inter"/>
              </a:rPr>
              <a:t>Predictions</a:t>
            </a:r>
            <a:r>
              <a:rPr lang="fr-FR" b="1" i="0" dirty="0">
                <a:solidFill>
                  <a:srgbClr val="404040"/>
                </a:solidFill>
                <a:effectLst/>
                <a:latin typeface="Inter"/>
              </a:rPr>
              <a:t> (bleu)</a:t>
            </a:r>
            <a:r>
              <a:rPr lang="fr-FR" b="0" i="0" dirty="0">
                <a:solidFill>
                  <a:srgbClr val="404040"/>
                </a:solidFill>
                <a:effectLst/>
                <a:latin typeface="Inter"/>
              </a:rPr>
              <a:t> : Les prédictions sur l'ensemble d'entraînement sont généralement plus précises, car le modèle a été optimisé sur ces données.</a:t>
            </a:r>
          </a:p>
          <a:p>
            <a:pPr marL="742950" lvl="1" indent="-285750" algn="l">
              <a:spcBef>
                <a:spcPts val="300"/>
              </a:spcBef>
              <a:buFont typeface="Arial" panose="020B0604020202020204" pitchFamily="34" charset="0"/>
              <a:buChar char="•"/>
            </a:pPr>
            <a:r>
              <a:rPr lang="fr-FR" b="1" i="0" dirty="0">
                <a:solidFill>
                  <a:srgbClr val="404040"/>
                </a:solidFill>
                <a:effectLst/>
                <a:latin typeface="Inter"/>
              </a:rPr>
              <a:t>Test </a:t>
            </a:r>
            <a:r>
              <a:rPr lang="fr-FR" b="1" i="0" dirty="0" err="1">
                <a:solidFill>
                  <a:srgbClr val="404040"/>
                </a:solidFill>
                <a:effectLst/>
                <a:latin typeface="Inter"/>
              </a:rPr>
              <a:t>Predictions</a:t>
            </a:r>
            <a:r>
              <a:rPr lang="fr-FR" b="1" i="0" dirty="0">
                <a:solidFill>
                  <a:srgbClr val="404040"/>
                </a:solidFill>
                <a:effectLst/>
                <a:latin typeface="Inter"/>
              </a:rPr>
              <a:t> (rouge)</a:t>
            </a:r>
            <a:r>
              <a:rPr lang="fr-FR" b="0" i="0" dirty="0">
                <a:solidFill>
                  <a:srgbClr val="404040"/>
                </a:solidFill>
                <a:effectLst/>
                <a:latin typeface="Inter"/>
              </a:rPr>
              <a:t> : Les prédictions sur l'ensemble de test montrent comment le modèle généralise à de nouvelles données. Des écarts importants ici pourraient indiquer un surapprentissage (</a:t>
            </a:r>
            <a:r>
              <a:rPr lang="fr-FR" b="0" i="0" dirty="0" err="1">
                <a:solidFill>
                  <a:srgbClr val="404040"/>
                </a:solidFill>
                <a:effectLst/>
                <a:latin typeface="Inter"/>
              </a:rPr>
              <a:t>overfitting</a:t>
            </a:r>
            <a:r>
              <a:rPr lang="fr-FR" b="0" i="0" dirty="0">
                <a:solidFill>
                  <a:srgbClr val="404040"/>
                </a:solidFill>
                <a:effectLst/>
                <a:latin typeface="Inter"/>
              </a:rPr>
              <a:t>).</a:t>
            </a:r>
          </a:p>
          <a:p>
            <a:pPr algn="l">
              <a:spcBef>
                <a:spcPts val="300"/>
              </a:spcBef>
              <a:spcAft>
                <a:spcPts val="300"/>
              </a:spcAft>
              <a:buFont typeface="Arial" panose="020B0604020202020204" pitchFamily="34" charset="0"/>
              <a:buChar char="•"/>
            </a:pPr>
            <a:r>
              <a:rPr lang="fr-FR" b="1" i="0" dirty="0">
                <a:solidFill>
                  <a:srgbClr val="404040"/>
                </a:solidFill>
                <a:effectLst/>
                <a:latin typeface="Inter"/>
              </a:rPr>
              <a:t>Tendances observées</a:t>
            </a:r>
            <a:r>
              <a:rPr lang="fr-FR" b="0" i="0" dirty="0">
                <a:solidFill>
                  <a:srgbClr val="404040"/>
                </a:solidFill>
                <a:effectLst/>
                <a:latin typeface="Inter"/>
              </a:rPr>
              <a:t> :</a:t>
            </a:r>
          </a:p>
          <a:p>
            <a:pPr marL="742950" lvl="1" indent="-285750" algn="l">
              <a:spcBef>
                <a:spcPts val="300"/>
              </a:spcBef>
              <a:buFont typeface="Arial" panose="020B0604020202020204" pitchFamily="34" charset="0"/>
              <a:buChar char="•"/>
            </a:pPr>
            <a:r>
              <a:rPr lang="fr-FR" b="0" i="0" dirty="0">
                <a:solidFill>
                  <a:srgbClr val="404040"/>
                </a:solidFill>
                <a:effectLst/>
                <a:latin typeface="Inter"/>
              </a:rPr>
              <a:t>Si les points rouges (test) sont bien répartis autour de la ligne diagonale, cela suggère que le modèle généralise bien.</a:t>
            </a:r>
          </a:p>
          <a:p>
            <a:pPr marL="742950" lvl="1" indent="-285750" algn="l">
              <a:spcBef>
                <a:spcPts val="300"/>
              </a:spcBef>
              <a:buFont typeface="Arial" panose="020B0604020202020204" pitchFamily="34" charset="0"/>
              <a:buChar char="•"/>
            </a:pPr>
            <a:r>
              <a:rPr lang="fr-FR" b="0" i="0" dirty="0">
                <a:solidFill>
                  <a:srgbClr val="404040"/>
                </a:solidFill>
                <a:effectLst/>
                <a:latin typeface="Inter"/>
              </a:rPr>
              <a:t>Si les points rouges s'éloignent significativement de la ligne, cela peut indiquer que le modèle a du mal à prédire sur des données non vues.</a:t>
            </a:r>
          </a:p>
          <a:p>
            <a:pPr algn="l"/>
            <a:r>
              <a:rPr lang="fr-FR" b="1" i="0" dirty="0">
                <a:solidFill>
                  <a:srgbClr val="404040"/>
                </a:solidFill>
                <a:effectLst/>
                <a:latin typeface="Inter"/>
              </a:rPr>
              <a:t>4. Insights clés :</a:t>
            </a:r>
          </a:p>
          <a:p>
            <a:pPr algn="l">
              <a:buFont typeface="Arial" panose="020B0604020202020204" pitchFamily="34" charset="0"/>
              <a:buChar char="•"/>
            </a:pPr>
            <a:r>
              <a:rPr lang="fr-FR" b="0" i="0" dirty="0">
                <a:solidFill>
                  <a:srgbClr val="404040"/>
                </a:solidFill>
                <a:effectLst/>
                <a:latin typeface="Inter"/>
              </a:rPr>
              <a:t>Le modèle semble performant sur l'ensemble d'entraînement, mais il est crucial d'évaluer sa performance sur l'ensemble de test pour vérifier sa capacité à généraliser.</a:t>
            </a:r>
          </a:p>
          <a:p>
            <a:pPr algn="l">
              <a:spcBef>
                <a:spcPts val="300"/>
              </a:spcBef>
              <a:buFont typeface="Arial" panose="020B0604020202020204" pitchFamily="34" charset="0"/>
              <a:buChar char="•"/>
            </a:pPr>
            <a:r>
              <a:rPr lang="fr-FR" b="0" i="0" dirty="0">
                <a:solidFill>
                  <a:srgbClr val="404040"/>
                </a:solidFill>
                <a:effectLst/>
                <a:latin typeface="Inter"/>
              </a:rPr>
              <a:t>Les prédictions sur l'ensemble de test montrent [commenter la proximité des points rouges à la ligne diagonale, par exemple si elles sont bien alignées ou dispersées].</a:t>
            </a:r>
          </a:p>
          <a:p>
            <a:pPr algn="l"/>
            <a:r>
              <a:rPr lang="fr-FR" b="1" i="0" dirty="0">
                <a:solidFill>
                  <a:srgbClr val="404040"/>
                </a:solidFill>
                <a:effectLst/>
                <a:latin typeface="Inter"/>
              </a:rPr>
              <a:t>5. Conclusion :</a:t>
            </a:r>
          </a:p>
          <a:p>
            <a:pPr algn="l">
              <a:buFont typeface="Arial" panose="020B0604020202020204" pitchFamily="34" charset="0"/>
              <a:buChar char="•"/>
            </a:pPr>
            <a:r>
              <a:rPr lang="fr-FR" b="0" i="0" dirty="0">
                <a:solidFill>
                  <a:srgbClr val="404040"/>
                </a:solidFill>
                <a:effectLst/>
                <a:latin typeface="Inter"/>
              </a:rPr>
              <a:t>Ce graphique nous permet de visualiser la performance du modèle d'arbre de décision. Si les prédictions sur l'ensemble de test sont proches des valeurs réelles, le modèle est robuste. Sinon, des ajustements pourraient être nécessaires pour améliorer sa généralisation.</a:t>
            </a:r>
          </a:p>
          <a:p>
            <a:pPr algn="l">
              <a:spcBef>
                <a:spcPts val="300"/>
              </a:spcBef>
              <a:buFont typeface="Arial" panose="020B0604020202020204" pitchFamily="34" charset="0"/>
              <a:buChar char="•"/>
            </a:pPr>
            <a:r>
              <a:rPr lang="fr-FR" b="0" i="0" dirty="0">
                <a:solidFill>
                  <a:srgbClr val="404040"/>
                </a:solidFill>
                <a:effectLst/>
                <a:latin typeface="Inter"/>
              </a:rPr>
              <a:t>Cette analyse est essentielle pour valider l'utilité du modèle dans des scénarios réels.</a:t>
            </a:r>
          </a:p>
          <a:p>
            <a:endParaRPr lang="fr-FR" dirty="0"/>
          </a:p>
        </p:txBody>
      </p:sp>
      <p:sp>
        <p:nvSpPr>
          <p:cNvPr id="4" name="Espace réservé du numéro de diapositive 3">
            <a:extLst>
              <a:ext uri="{FF2B5EF4-FFF2-40B4-BE49-F238E27FC236}">
                <a16:creationId xmlns:a16="http://schemas.microsoft.com/office/drawing/2014/main" id="{74495C53-EBE0-0F46-F773-FBE2E280B606}"/>
              </a:ext>
            </a:extLst>
          </p:cNvPr>
          <p:cNvSpPr>
            <a:spLocks noGrp="1"/>
          </p:cNvSpPr>
          <p:nvPr>
            <p:ph type="sldNum" sz="quarter" idx="5"/>
          </p:nvPr>
        </p:nvSpPr>
        <p:spPr/>
        <p:txBody>
          <a:bodyPr/>
          <a:lstStyle/>
          <a:p>
            <a:fld id="{CF199843-168D-46C8-BE8F-EF4E0FBC5722}" type="slidenum">
              <a:rPr lang="fr-FR" smtClean="0"/>
              <a:t>31</a:t>
            </a:fld>
            <a:endParaRPr lang="fr-FR"/>
          </a:p>
        </p:txBody>
      </p:sp>
    </p:spTree>
    <p:extLst>
      <p:ext uri="{BB962C8B-B14F-4D97-AF65-F5344CB8AC3E}">
        <p14:creationId xmlns:p14="http://schemas.microsoft.com/office/powerpoint/2010/main" val="33585110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4A2DD-D986-D5FF-50E4-5FAA7DB05C1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35E801D-6CE2-BD7A-6F57-00F58C0A58E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E42DC4C-82B1-9D14-A04A-9EA523D2FE11}"/>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BDA924F-5531-25E9-FDCE-F1800E78C273}"/>
              </a:ext>
            </a:extLst>
          </p:cNvPr>
          <p:cNvSpPr>
            <a:spLocks noGrp="1"/>
          </p:cNvSpPr>
          <p:nvPr>
            <p:ph type="sldNum" sz="quarter" idx="5"/>
          </p:nvPr>
        </p:nvSpPr>
        <p:spPr/>
        <p:txBody>
          <a:bodyPr/>
          <a:lstStyle/>
          <a:p>
            <a:fld id="{CF199843-168D-46C8-BE8F-EF4E0FBC5722}" type="slidenum">
              <a:rPr lang="fr-FR" smtClean="0"/>
              <a:t>32</a:t>
            </a:fld>
            <a:endParaRPr lang="fr-FR"/>
          </a:p>
        </p:txBody>
      </p:sp>
    </p:spTree>
    <p:extLst>
      <p:ext uri="{BB962C8B-B14F-4D97-AF65-F5344CB8AC3E}">
        <p14:creationId xmlns:p14="http://schemas.microsoft.com/office/powerpoint/2010/main" val="34542512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B651F-A5EE-409D-FC18-A1957F941F7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BDB6675-8EA1-6E77-F2D8-2C152F88C90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115D072-24E9-5A5E-60C4-14A5D7FEEE12}"/>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AADB9F20-B2A9-A6A2-0120-41F313BAE0DD}"/>
              </a:ext>
            </a:extLst>
          </p:cNvPr>
          <p:cNvSpPr>
            <a:spLocks noGrp="1"/>
          </p:cNvSpPr>
          <p:nvPr>
            <p:ph type="sldNum" sz="quarter" idx="5"/>
          </p:nvPr>
        </p:nvSpPr>
        <p:spPr/>
        <p:txBody>
          <a:bodyPr/>
          <a:lstStyle/>
          <a:p>
            <a:fld id="{CF199843-168D-46C8-BE8F-EF4E0FBC5722}" type="slidenum">
              <a:rPr lang="fr-FR" smtClean="0"/>
              <a:t>33</a:t>
            </a:fld>
            <a:endParaRPr lang="fr-FR"/>
          </a:p>
        </p:txBody>
      </p:sp>
    </p:spTree>
    <p:extLst>
      <p:ext uri="{BB962C8B-B14F-4D97-AF65-F5344CB8AC3E}">
        <p14:creationId xmlns:p14="http://schemas.microsoft.com/office/powerpoint/2010/main" val="1971313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DDAA9-385C-9B71-29C6-F95F85AE1B7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05D6962-F594-6BA7-4F57-481F08144BF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D148105-7C96-59B0-A980-209F9D1A3584}"/>
              </a:ext>
            </a:extLst>
          </p:cNvPr>
          <p:cNvSpPr>
            <a:spLocks noGrp="1"/>
          </p:cNvSpPr>
          <p:nvPr>
            <p:ph type="body" idx="1"/>
          </p:nvPr>
        </p:nvSpPr>
        <p:spPr/>
        <p:txBody>
          <a:bodyPr/>
          <a:lstStyle/>
          <a:p>
            <a:pPr algn="l"/>
            <a:r>
              <a:rPr lang="fr-FR" b="1" i="0" dirty="0">
                <a:solidFill>
                  <a:srgbClr val="404040"/>
                </a:solidFill>
                <a:effectLst/>
                <a:latin typeface="Inter"/>
              </a:rPr>
              <a:t>Description des éléments :</a:t>
            </a:r>
          </a:p>
          <a:p>
            <a:pPr algn="l">
              <a:buFont typeface="Arial" panose="020B0604020202020204" pitchFamily="34" charset="0"/>
              <a:buChar char="•"/>
            </a:pPr>
            <a:r>
              <a:rPr lang="fr-FR" b="1" i="0" dirty="0">
                <a:solidFill>
                  <a:srgbClr val="404040"/>
                </a:solidFill>
                <a:effectLst/>
                <a:latin typeface="Inter"/>
              </a:rPr>
              <a:t>Axe vertical (Y)</a:t>
            </a:r>
            <a:r>
              <a:rPr lang="fr-FR" b="0" i="0" dirty="0">
                <a:solidFill>
                  <a:srgbClr val="404040"/>
                </a:solidFill>
                <a:effectLst/>
                <a:latin typeface="Inter"/>
              </a:rPr>
              <a:t> : Liste des variables utilisées par le modèle, classées par ordre décroissant d'importance (de haut en bas).</a:t>
            </a:r>
          </a:p>
          <a:p>
            <a:pPr algn="l">
              <a:spcBef>
                <a:spcPts val="300"/>
              </a:spcBef>
              <a:buFont typeface="Arial" panose="020B0604020202020204" pitchFamily="34" charset="0"/>
              <a:buChar char="•"/>
            </a:pPr>
            <a:r>
              <a:rPr lang="fr-FR" b="1" i="0" dirty="0">
                <a:solidFill>
                  <a:srgbClr val="404040"/>
                </a:solidFill>
                <a:effectLst/>
                <a:latin typeface="Inter"/>
              </a:rPr>
              <a:t>Axe horizontal (X)</a:t>
            </a:r>
            <a:r>
              <a:rPr lang="fr-FR" b="0" i="0" dirty="0">
                <a:solidFill>
                  <a:srgbClr val="404040"/>
                </a:solidFill>
                <a:effectLst/>
                <a:latin typeface="Inter"/>
              </a:rPr>
              <a:t> : La valeur SHAP moyenne, qui représente l'impact moyen de chaque variable sur la prédiction du modèle.</a:t>
            </a:r>
          </a:p>
          <a:p>
            <a:pPr algn="l">
              <a:spcBef>
                <a:spcPts val="300"/>
              </a:spcBef>
              <a:spcAft>
                <a:spcPts val="300"/>
              </a:spcAft>
              <a:buFont typeface="Arial" panose="020B0604020202020204" pitchFamily="34" charset="0"/>
              <a:buChar char="•"/>
            </a:pPr>
            <a:r>
              <a:rPr lang="fr-FR" b="1" i="0" dirty="0">
                <a:solidFill>
                  <a:srgbClr val="404040"/>
                </a:solidFill>
                <a:effectLst/>
                <a:latin typeface="Inter"/>
              </a:rPr>
              <a:t>Couleurs</a:t>
            </a:r>
            <a:r>
              <a:rPr lang="fr-FR" b="0" i="0" dirty="0">
                <a:solidFill>
                  <a:srgbClr val="404040"/>
                </a:solidFill>
                <a:effectLst/>
                <a:latin typeface="Inter"/>
              </a:rPr>
              <a:t> : Les points colorés indiquent la valeur des variables :</a:t>
            </a:r>
          </a:p>
          <a:p>
            <a:pPr marL="742950" lvl="1" indent="-285750" algn="l">
              <a:spcBef>
                <a:spcPts val="300"/>
              </a:spcBef>
              <a:buFont typeface="Arial" panose="020B0604020202020204" pitchFamily="34" charset="0"/>
              <a:buChar char="•"/>
            </a:pPr>
            <a:r>
              <a:rPr lang="fr-FR" b="1" i="0" dirty="0">
                <a:solidFill>
                  <a:srgbClr val="404040"/>
                </a:solidFill>
                <a:effectLst/>
                <a:latin typeface="Inter"/>
              </a:rPr>
              <a:t>Rouge</a:t>
            </a:r>
            <a:r>
              <a:rPr lang="fr-FR" b="0" i="0" dirty="0">
                <a:solidFill>
                  <a:srgbClr val="404040"/>
                </a:solidFill>
                <a:effectLst/>
                <a:latin typeface="Inter"/>
              </a:rPr>
              <a:t> : Valeurs élevées de la variable.</a:t>
            </a:r>
          </a:p>
          <a:p>
            <a:pPr marL="742950" lvl="1" indent="-285750" algn="l">
              <a:spcBef>
                <a:spcPts val="300"/>
              </a:spcBef>
              <a:buFont typeface="Arial" panose="020B0604020202020204" pitchFamily="34" charset="0"/>
              <a:buChar char="•"/>
            </a:pPr>
            <a:r>
              <a:rPr lang="fr-FR" b="1" i="0" dirty="0">
                <a:solidFill>
                  <a:srgbClr val="404040"/>
                </a:solidFill>
                <a:effectLst/>
                <a:latin typeface="Inter"/>
              </a:rPr>
              <a:t>Bleu</a:t>
            </a:r>
            <a:r>
              <a:rPr lang="fr-FR" b="0" i="0" dirty="0">
                <a:solidFill>
                  <a:srgbClr val="404040"/>
                </a:solidFill>
                <a:effectLst/>
                <a:latin typeface="Inter"/>
              </a:rPr>
              <a:t> : Valeurs faibles de la variable.</a:t>
            </a:r>
          </a:p>
          <a:p>
            <a:pPr algn="l"/>
            <a:r>
              <a:rPr lang="fr-FR" b="1" i="0" dirty="0">
                <a:solidFill>
                  <a:srgbClr val="404040"/>
                </a:solidFill>
                <a:effectLst/>
                <a:latin typeface="Inter"/>
              </a:rPr>
              <a:t>3. Interprétation des résultats :</a:t>
            </a:r>
          </a:p>
          <a:p>
            <a:pPr algn="l">
              <a:spcAft>
                <a:spcPts val="300"/>
              </a:spcAft>
              <a:buFont typeface="Arial" panose="020B0604020202020204" pitchFamily="34" charset="0"/>
              <a:buChar char="•"/>
            </a:pPr>
            <a:r>
              <a:rPr lang="fr-FR" b="1" i="0" dirty="0">
                <a:solidFill>
                  <a:srgbClr val="404040"/>
                </a:solidFill>
                <a:effectLst/>
                <a:latin typeface="Inter"/>
              </a:rPr>
              <a:t>Variables les plus importantes</a:t>
            </a:r>
            <a:r>
              <a:rPr lang="fr-FR" b="0" i="0" dirty="0">
                <a:solidFill>
                  <a:srgbClr val="404040"/>
                </a:solidFill>
                <a:effectLst/>
                <a:latin typeface="Inter"/>
              </a:rPr>
              <a:t> :</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PropertyGFABuilding</a:t>
            </a:r>
            <a:r>
              <a:rPr lang="fr-FR" b="1" i="0" dirty="0">
                <a:solidFill>
                  <a:srgbClr val="404040"/>
                </a:solidFill>
                <a:effectLst/>
                <a:latin typeface="Inter"/>
              </a:rPr>
              <a:t>(s)</a:t>
            </a:r>
            <a:r>
              <a:rPr lang="fr-FR" b="0" i="0" dirty="0">
                <a:solidFill>
                  <a:srgbClr val="404040"/>
                </a:solidFill>
                <a:effectLst/>
                <a:latin typeface="Inter"/>
              </a:rPr>
              <a:t> : Cette variable a le plus grand impact sur les prédictions du modèle. Les valeurs élevées (en rouge) tendent à augmenter l'utilisation de l'énergie, tandis que les valeurs faibles (en bleu) la diminuent.</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SourceEUiWN</a:t>
            </a:r>
            <a:r>
              <a:rPr lang="fr-FR" b="1" i="0" dirty="0">
                <a:solidFill>
                  <a:srgbClr val="404040"/>
                </a:solidFill>
                <a:effectLst/>
                <a:latin typeface="Inter"/>
              </a:rPr>
              <a:t>(</a:t>
            </a:r>
            <a:r>
              <a:rPr lang="fr-FR" b="1" i="0" dirty="0" err="1">
                <a:solidFill>
                  <a:srgbClr val="404040"/>
                </a:solidFill>
                <a:effectLst/>
                <a:latin typeface="Inter"/>
              </a:rPr>
              <a:t>kBtu</a:t>
            </a:r>
            <a:r>
              <a:rPr lang="fr-FR" b="1" i="0" dirty="0">
                <a:solidFill>
                  <a:srgbClr val="404040"/>
                </a:solidFill>
                <a:effectLst/>
                <a:latin typeface="Inter"/>
              </a:rPr>
              <a:t>/</a:t>
            </a:r>
            <a:r>
              <a:rPr lang="fr-FR" b="1" i="0" dirty="0" err="1">
                <a:solidFill>
                  <a:srgbClr val="404040"/>
                </a:solidFill>
                <a:effectLst/>
                <a:latin typeface="Inter"/>
              </a:rPr>
              <a:t>sf</a:t>
            </a:r>
            <a:r>
              <a:rPr lang="fr-FR" b="1" i="0" dirty="0">
                <a:solidFill>
                  <a:srgbClr val="404040"/>
                </a:solidFill>
                <a:effectLst/>
                <a:latin typeface="Inter"/>
              </a:rPr>
              <a:t>)</a:t>
            </a:r>
            <a:r>
              <a:rPr lang="fr-FR" b="0" i="0" dirty="0">
                <a:solidFill>
                  <a:srgbClr val="404040"/>
                </a:solidFill>
                <a:effectLst/>
                <a:latin typeface="Inter"/>
              </a:rPr>
              <a:t> : Une variable clé qui influence fortement la prédiction. Les valeurs élevées sont associées à une utilisation d'énergie plus importante.</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LargestPropertyUseType_Hospital</a:t>
            </a:r>
            <a:r>
              <a:rPr lang="fr-FR" b="0" i="0" dirty="0">
                <a:solidFill>
                  <a:srgbClr val="404040"/>
                </a:solidFill>
                <a:effectLst/>
                <a:latin typeface="Inter"/>
              </a:rPr>
              <a:t> : Les bâtiments de type hôpital ont un impact significatif, probablement en raison de leur forte consommation d'énergie.</a:t>
            </a:r>
          </a:p>
          <a:p>
            <a:pPr algn="l">
              <a:spcBef>
                <a:spcPts val="300"/>
              </a:spcBef>
              <a:spcAft>
                <a:spcPts val="300"/>
              </a:spcAft>
              <a:buFont typeface="Arial" panose="020B0604020202020204" pitchFamily="34" charset="0"/>
              <a:buChar char="•"/>
            </a:pPr>
            <a:r>
              <a:rPr lang="fr-FR" b="1" i="0" dirty="0">
                <a:solidFill>
                  <a:srgbClr val="404040"/>
                </a:solidFill>
                <a:effectLst/>
                <a:latin typeface="Inter"/>
              </a:rPr>
              <a:t>Autres variables notables</a:t>
            </a:r>
            <a:r>
              <a:rPr lang="fr-FR" b="0" i="0" dirty="0">
                <a:solidFill>
                  <a:srgbClr val="404040"/>
                </a:solidFill>
                <a:effectLst/>
                <a:latin typeface="Inter"/>
              </a:rPr>
              <a:t> :</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age_de_immemble</a:t>
            </a:r>
            <a:r>
              <a:rPr lang="fr-FR" b="0" i="0" dirty="0">
                <a:solidFill>
                  <a:srgbClr val="404040"/>
                </a:solidFill>
                <a:effectLst/>
                <a:latin typeface="Inter"/>
              </a:rPr>
              <a:t> : L'âge du bâtiment joue un rôle, avec des bâtiments plus anciens (en rouge) ayant tendance à consommer plus d'énergie.</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NumberofFloors</a:t>
            </a:r>
            <a:r>
              <a:rPr lang="fr-FR" b="0" i="0" dirty="0">
                <a:solidFill>
                  <a:srgbClr val="404040"/>
                </a:solidFill>
                <a:effectLst/>
                <a:latin typeface="Inter"/>
              </a:rPr>
              <a:t> : Le nombre d'étages influence également la prédiction, avec des bâtiments plus grands consommant plus d'énergie.</a:t>
            </a:r>
          </a:p>
          <a:p>
            <a:pPr algn="l">
              <a:spcBef>
                <a:spcPts val="300"/>
              </a:spcBef>
              <a:spcAft>
                <a:spcPts val="300"/>
              </a:spcAft>
              <a:buFont typeface="Arial" panose="020B0604020202020204" pitchFamily="34" charset="0"/>
              <a:buChar char="•"/>
            </a:pPr>
            <a:r>
              <a:rPr lang="fr-FR" b="1" i="0" dirty="0">
                <a:solidFill>
                  <a:srgbClr val="404040"/>
                </a:solidFill>
                <a:effectLst/>
                <a:latin typeface="Inter"/>
              </a:rPr>
              <a:t>Variables moins importantes</a:t>
            </a:r>
            <a:r>
              <a:rPr lang="fr-FR" b="0" i="0" dirty="0">
                <a:solidFill>
                  <a:srgbClr val="404040"/>
                </a:solidFill>
                <a:effectLst/>
                <a:latin typeface="Inter"/>
              </a:rPr>
              <a:t> :</a:t>
            </a:r>
          </a:p>
          <a:p>
            <a:pPr marL="742950" lvl="1" indent="-285750" algn="l">
              <a:spcBef>
                <a:spcPts val="300"/>
              </a:spcBef>
              <a:buFont typeface="Arial" panose="020B0604020202020204" pitchFamily="34" charset="0"/>
              <a:buChar char="•"/>
            </a:pPr>
            <a:r>
              <a:rPr lang="fr-FR" b="0" i="0" dirty="0">
                <a:solidFill>
                  <a:srgbClr val="404040"/>
                </a:solidFill>
                <a:effectLst/>
                <a:latin typeface="Inter"/>
              </a:rPr>
              <a:t>Les types de propriétés comme </a:t>
            </a:r>
            <a:r>
              <a:rPr lang="fr-FR" b="1" i="0" dirty="0" err="1">
                <a:solidFill>
                  <a:srgbClr val="404040"/>
                </a:solidFill>
                <a:effectLst/>
                <a:latin typeface="Inter"/>
              </a:rPr>
              <a:t>Wholesale</a:t>
            </a:r>
            <a:r>
              <a:rPr lang="fr-FR" b="1" i="0" dirty="0">
                <a:solidFill>
                  <a:srgbClr val="404040"/>
                </a:solidFill>
                <a:effectLst/>
                <a:latin typeface="Inter"/>
              </a:rPr>
              <a:t> Club/</a:t>
            </a:r>
            <a:r>
              <a:rPr lang="fr-FR" b="1" i="0" dirty="0" err="1">
                <a:solidFill>
                  <a:srgbClr val="404040"/>
                </a:solidFill>
                <a:effectLst/>
                <a:latin typeface="Inter"/>
              </a:rPr>
              <a:t>Supercenter</a:t>
            </a:r>
            <a:r>
              <a:rPr lang="fr-FR" b="0" i="0" dirty="0">
                <a:solidFill>
                  <a:srgbClr val="404040"/>
                </a:solidFill>
                <a:effectLst/>
                <a:latin typeface="Inter"/>
              </a:rPr>
              <a:t>, </a:t>
            </a:r>
            <a:r>
              <a:rPr lang="fr-FR" b="1" i="0" dirty="0" err="1">
                <a:solidFill>
                  <a:srgbClr val="404040"/>
                </a:solidFill>
                <a:effectLst/>
                <a:latin typeface="Inter"/>
              </a:rPr>
              <a:t>Worship</a:t>
            </a:r>
            <a:r>
              <a:rPr lang="fr-FR" b="1" i="0" dirty="0">
                <a:solidFill>
                  <a:srgbClr val="404040"/>
                </a:solidFill>
                <a:effectLst/>
                <a:latin typeface="Inter"/>
              </a:rPr>
              <a:t> Facility</a:t>
            </a:r>
            <a:r>
              <a:rPr lang="fr-FR" b="0" i="0" dirty="0">
                <a:solidFill>
                  <a:srgbClr val="404040"/>
                </a:solidFill>
                <a:effectLst/>
                <a:latin typeface="Inter"/>
              </a:rPr>
              <a:t>, ou </a:t>
            </a:r>
            <a:r>
              <a:rPr lang="fr-FR" b="1" i="0" dirty="0">
                <a:solidFill>
                  <a:srgbClr val="404040"/>
                </a:solidFill>
                <a:effectLst/>
                <a:latin typeface="Inter"/>
              </a:rPr>
              <a:t>K-12 </a:t>
            </a:r>
            <a:r>
              <a:rPr lang="fr-FR" b="1" i="0" dirty="0" err="1">
                <a:solidFill>
                  <a:srgbClr val="404040"/>
                </a:solidFill>
                <a:effectLst/>
                <a:latin typeface="Inter"/>
              </a:rPr>
              <a:t>School</a:t>
            </a:r>
            <a:r>
              <a:rPr lang="fr-FR" b="0" i="0" dirty="0">
                <a:solidFill>
                  <a:srgbClr val="404040"/>
                </a:solidFill>
                <a:effectLst/>
                <a:latin typeface="Inter"/>
              </a:rPr>
              <a:t> ont un impact moindre sur les prédictions, mais restent pertinentes pour le modèle.</a:t>
            </a:r>
          </a:p>
          <a:p>
            <a:pPr algn="l"/>
            <a:r>
              <a:rPr lang="fr-FR" b="1" i="0" dirty="0">
                <a:solidFill>
                  <a:srgbClr val="404040"/>
                </a:solidFill>
                <a:effectLst/>
                <a:latin typeface="Inter"/>
              </a:rPr>
              <a:t>4. Insights clés :</a:t>
            </a:r>
          </a:p>
          <a:p>
            <a:pPr algn="l">
              <a:buFont typeface="Arial" panose="020B0604020202020204" pitchFamily="34" charset="0"/>
              <a:buChar char="•"/>
            </a:pPr>
            <a:r>
              <a:rPr lang="fr-FR" b="0" i="0" dirty="0">
                <a:solidFill>
                  <a:srgbClr val="404040"/>
                </a:solidFill>
                <a:effectLst/>
                <a:latin typeface="Inter"/>
              </a:rPr>
              <a:t>Les variables liées à la taille du bâtiment (</a:t>
            </a:r>
            <a:r>
              <a:rPr lang="fr-FR" b="1" i="0" dirty="0" err="1">
                <a:solidFill>
                  <a:srgbClr val="404040"/>
                </a:solidFill>
                <a:effectLst/>
                <a:latin typeface="Inter"/>
              </a:rPr>
              <a:t>PropertyGFABuilding</a:t>
            </a:r>
            <a:r>
              <a:rPr lang="fr-FR" b="1" i="0" dirty="0">
                <a:solidFill>
                  <a:srgbClr val="404040"/>
                </a:solidFill>
                <a:effectLst/>
                <a:latin typeface="Inter"/>
              </a:rPr>
              <a:t>(s)</a:t>
            </a:r>
            <a:r>
              <a:rPr lang="fr-FR" b="0" i="0" dirty="0">
                <a:solidFill>
                  <a:srgbClr val="404040"/>
                </a:solidFill>
                <a:effectLst/>
                <a:latin typeface="Inter"/>
              </a:rPr>
              <a:t>) et à l'intensité énergétique (</a:t>
            </a:r>
            <a:r>
              <a:rPr lang="fr-FR" b="1" i="0" dirty="0" err="1">
                <a:solidFill>
                  <a:srgbClr val="404040"/>
                </a:solidFill>
                <a:effectLst/>
                <a:latin typeface="Inter"/>
              </a:rPr>
              <a:t>SourceEUiWN</a:t>
            </a:r>
            <a:r>
              <a:rPr lang="fr-FR" b="0" i="0" dirty="0">
                <a:solidFill>
                  <a:srgbClr val="404040"/>
                </a:solidFill>
                <a:effectLst/>
                <a:latin typeface="Inter"/>
              </a:rPr>
              <a:t>) sont les principaux drivers de la prédiction.</a:t>
            </a:r>
          </a:p>
          <a:p>
            <a:pPr algn="l">
              <a:spcBef>
                <a:spcPts val="300"/>
              </a:spcBef>
              <a:buFont typeface="Arial" panose="020B0604020202020204" pitchFamily="34" charset="0"/>
              <a:buChar char="•"/>
            </a:pPr>
            <a:r>
              <a:rPr lang="fr-FR" b="0" i="0" dirty="0">
                <a:solidFill>
                  <a:srgbClr val="404040"/>
                </a:solidFill>
                <a:effectLst/>
                <a:latin typeface="Inter"/>
              </a:rPr>
              <a:t>Les types de propriétés (comme les hôpitaux ou les résidences universitaires) ont un impact significatif, reflétant leur consommation énergétique spécifique.</a:t>
            </a:r>
          </a:p>
          <a:p>
            <a:pPr algn="l">
              <a:spcBef>
                <a:spcPts val="300"/>
              </a:spcBef>
              <a:buFont typeface="Arial" panose="020B0604020202020204" pitchFamily="34" charset="0"/>
              <a:buChar char="•"/>
            </a:pPr>
            <a:r>
              <a:rPr lang="fr-FR" b="0" i="0" dirty="0">
                <a:solidFill>
                  <a:srgbClr val="404040"/>
                </a:solidFill>
                <a:effectLst/>
                <a:latin typeface="Inter"/>
              </a:rPr>
              <a:t>Le modèle capture bien les effets de l'âge et de la taille des bâtiments, ce qui est cohérent avec les attentes en matière de consommation d'énergie.</a:t>
            </a:r>
          </a:p>
          <a:p>
            <a:pPr algn="l"/>
            <a:r>
              <a:rPr lang="fr-FR" b="1" i="0" dirty="0">
                <a:solidFill>
                  <a:srgbClr val="404040"/>
                </a:solidFill>
                <a:effectLst/>
                <a:latin typeface="Inter"/>
              </a:rPr>
              <a:t>5. Conclusion :</a:t>
            </a:r>
          </a:p>
          <a:p>
            <a:pPr algn="l">
              <a:buFont typeface="Arial" panose="020B0604020202020204" pitchFamily="34" charset="0"/>
              <a:buChar char="•"/>
            </a:pPr>
            <a:r>
              <a:rPr lang="fr-FR" b="0" i="0" dirty="0">
                <a:solidFill>
                  <a:srgbClr val="404040"/>
                </a:solidFill>
                <a:effectLst/>
                <a:latin typeface="Inter"/>
              </a:rPr>
              <a:t>Cette analyse SHAP nous permet d'identifier les facteurs les plus influents dans la prédiction de l'utilisation de l'énergie. Ces insights peuvent guider les décisions pour réduire la consommation d'énergie, par exemple en ciblant les bâtiments les plus énergivores ou en optimisant les infrastructures existantes.</a:t>
            </a:r>
          </a:p>
          <a:p>
            <a:endParaRPr lang="fr-FR" dirty="0"/>
          </a:p>
        </p:txBody>
      </p:sp>
      <p:sp>
        <p:nvSpPr>
          <p:cNvPr id="4" name="Espace réservé du numéro de diapositive 3">
            <a:extLst>
              <a:ext uri="{FF2B5EF4-FFF2-40B4-BE49-F238E27FC236}">
                <a16:creationId xmlns:a16="http://schemas.microsoft.com/office/drawing/2014/main" id="{C73BEE09-914E-CB5C-FCED-091D5AF24374}"/>
              </a:ext>
            </a:extLst>
          </p:cNvPr>
          <p:cNvSpPr>
            <a:spLocks noGrp="1"/>
          </p:cNvSpPr>
          <p:nvPr>
            <p:ph type="sldNum" sz="quarter" idx="5"/>
          </p:nvPr>
        </p:nvSpPr>
        <p:spPr/>
        <p:txBody>
          <a:bodyPr/>
          <a:lstStyle/>
          <a:p>
            <a:fld id="{CF199843-168D-46C8-BE8F-EF4E0FBC5722}" type="slidenum">
              <a:rPr lang="fr-FR" smtClean="0"/>
              <a:t>34</a:t>
            </a:fld>
            <a:endParaRPr lang="fr-FR"/>
          </a:p>
        </p:txBody>
      </p:sp>
    </p:spTree>
    <p:extLst>
      <p:ext uri="{BB962C8B-B14F-4D97-AF65-F5344CB8AC3E}">
        <p14:creationId xmlns:p14="http://schemas.microsoft.com/office/powerpoint/2010/main" val="4016299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6D95A-04BF-90D1-21EC-60EE199C384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189BFA3-BA14-2224-FB35-A4B8A8E9645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49EC17B-9C0C-60DC-771A-A54D72CFBACA}"/>
              </a:ext>
            </a:extLst>
          </p:cNvPr>
          <p:cNvSpPr>
            <a:spLocks noGrp="1"/>
          </p:cNvSpPr>
          <p:nvPr>
            <p:ph type="body" idx="1"/>
          </p:nvPr>
        </p:nvSpPr>
        <p:spPr/>
        <p:txBody>
          <a:bodyPr/>
          <a:lstStyle/>
          <a:p>
            <a:pPr algn="l"/>
            <a:r>
              <a:rPr lang="fr-FR" b="1" i="0" dirty="0">
                <a:solidFill>
                  <a:srgbClr val="404040"/>
                </a:solidFill>
                <a:effectLst/>
                <a:latin typeface="Inter"/>
              </a:rPr>
              <a:t>Titre : Analyse SHAP - Importance des variables pour la prédiction de l'utilisation de l'énergie</a:t>
            </a:r>
          </a:p>
          <a:p>
            <a:pPr algn="l"/>
            <a:r>
              <a:rPr lang="fr-FR" b="1" i="0" dirty="0">
                <a:solidFill>
                  <a:srgbClr val="404040"/>
                </a:solidFill>
                <a:effectLst/>
                <a:latin typeface="Inter"/>
              </a:rPr>
              <a:t>1. Contexte du graphique :</a:t>
            </a:r>
          </a:p>
          <a:p>
            <a:pPr algn="l">
              <a:buFont typeface="Arial" panose="020B0604020202020204" pitchFamily="34" charset="0"/>
              <a:buChar char="•"/>
            </a:pPr>
            <a:r>
              <a:rPr lang="fr-FR" b="0" i="0" dirty="0">
                <a:solidFill>
                  <a:srgbClr val="404040"/>
                </a:solidFill>
                <a:effectLst/>
                <a:latin typeface="Inter"/>
              </a:rPr>
              <a:t>Ce graphique SHAP permet de comprendre quelles variables ont le plus d'impact sur les prédictions du modèle d'arbre de décision pour l'utilisation de l'énergie sur site (</a:t>
            </a:r>
            <a:r>
              <a:rPr lang="fr-FR" b="0" i="0" dirty="0" err="1">
                <a:solidFill>
                  <a:srgbClr val="404040"/>
                </a:solidFill>
                <a:effectLst/>
                <a:latin typeface="Inter"/>
              </a:rPr>
              <a:t>SiteEnergyUseWN</a:t>
            </a:r>
            <a:r>
              <a:rPr lang="fr-FR" b="0" i="0" dirty="0">
                <a:solidFill>
                  <a:srgbClr val="404040"/>
                </a:solidFill>
                <a:effectLst/>
                <a:latin typeface="Inter"/>
              </a:rPr>
              <a:t>(</a:t>
            </a:r>
            <a:r>
              <a:rPr lang="fr-FR" b="0" i="0" dirty="0" err="1">
                <a:solidFill>
                  <a:srgbClr val="404040"/>
                </a:solidFill>
                <a:effectLst/>
                <a:latin typeface="Inter"/>
              </a:rPr>
              <a:t>kBtu</a:t>
            </a:r>
            <a:r>
              <a:rPr lang="fr-FR" b="0" i="0" dirty="0">
                <a:solidFill>
                  <a:srgbClr val="404040"/>
                </a:solidFill>
                <a:effectLst/>
                <a:latin typeface="Inter"/>
              </a:rPr>
              <a:t>)).</a:t>
            </a:r>
          </a:p>
          <a:p>
            <a:pPr algn="l">
              <a:spcBef>
                <a:spcPts val="300"/>
              </a:spcBef>
              <a:buFont typeface="Arial" panose="020B0604020202020204" pitchFamily="34" charset="0"/>
              <a:buChar char="•"/>
            </a:pPr>
            <a:r>
              <a:rPr lang="fr-FR" b="0" i="0" dirty="0">
                <a:solidFill>
                  <a:srgbClr val="404040"/>
                </a:solidFill>
                <a:effectLst/>
                <a:latin typeface="Inter"/>
              </a:rPr>
              <a:t>SHAP quantifie la contribution de chaque variable à la prédiction, en termes d'impact positif ou négatif.</a:t>
            </a:r>
          </a:p>
          <a:p>
            <a:pPr algn="l"/>
            <a:r>
              <a:rPr lang="fr-FR" b="1" i="0" dirty="0">
                <a:solidFill>
                  <a:srgbClr val="404040"/>
                </a:solidFill>
                <a:effectLst/>
                <a:latin typeface="Inter"/>
              </a:rPr>
              <a:t>2. Description des éléments :</a:t>
            </a:r>
          </a:p>
          <a:p>
            <a:pPr algn="l">
              <a:buFont typeface="Arial" panose="020B0604020202020204" pitchFamily="34" charset="0"/>
              <a:buChar char="•"/>
            </a:pPr>
            <a:r>
              <a:rPr lang="fr-FR" b="1" i="0" dirty="0">
                <a:solidFill>
                  <a:srgbClr val="404040"/>
                </a:solidFill>
                <a:effectLst/>
                <a:latin typeface="Inter"/>
              </a:rPr>
              <a:t>Axe vertical (Y)</a:t>
            </a:r>
            <a:r>
              <a:rPr lang="fr-FR" b="0" i="0" dirty="0">
                <a:solidFill>
                  <a:srgbClr val="404040"/>
                </a:solidFill>
                <a:effectLst/>
                <a:latin typeface="Inter"/>
              </a:rPr>
              <a:t> : Liste des variables utilisées par le modèle, classées par ordre décroissant d'importance (de haut en bas).</a:t>
            </a:r>
          </a:p>
          <a:p>
            <a:pPr algn="l">
              <a:spcBef>
                <a:spcPts val="300"/>
              </a:spcBef>
              <a:buFont typeface="Arial" panose="020B0604020202020204" pitchFamily="34" charset="0"/>
              <a:buChar char="•"/>
            </a:pPr>
            <a:r>
              <a:rPr lang="fr-FR" b="1" i="0" dirty="0">
                <a:solidFill>
                  <a:srgbClr val="404040"/>
                </a:solidFill>
                <a:effectLst/>
                <a:latin typeface="Inter"/>
              </a:rPr>
              <a:t>Axe horizontal (X)</a:t>
            </a:r>
            <a:r>
              <a:rPr lang="fr-FR" b="0" i="0" dirty="0">
                <a:solidFill>
                  <a:srgbClr val="404040"/>
                </a:solidFill>
                <a:effectLst/>
                <a:latin typeface="Inter"/>
              </a:rPr>
              <a:t> : La valeur SHAP, qui représente l'impact de chaque variable sur la prédiction du modèle.</a:t>
            </a:r>
          </a:p>
          <a:p>
            <a:pPr algn="l">
              <a:spcBef>
                <a:spcPts val="300"/>
              </a:spcBef>
              <a:spcAft>
                <a:spcPts val="300"/>
              </a:spcAft>
              <a:buFont typeface="Arial" panose="020B0604020202020204" pitchFamily="34" charset="0"/>
              <a:buChar char="•"/>
            </a:pPr>
            <a:r>
              <a:rPr lang="fr-FR" b="1" i="0" dirty="0">
                <a:solidFill>
                  <a:srgbClr val="404040"/>
                </a:solidFill>
                <a:effectLst/>
                <a:latin typeface="Inter"/>
              </a:rPr>
              <a:t>Couleurs</a:t>
            </a:r>
            <a:r>
              <a:rPr lang="fr-FR" b="0" i="0" dirty="0">
                <a:solidFill>
                  <a:srgbClr val="404040"/>
                </a:solidFill>
                <a:effectLst/>
                <a:latin typeface="Inter"/>
              </a:rPr>
              <a:t> : Les points colorés indiquent la valeur des variables :</a:t>
            </a:r>
          </a:p>
          <a:p>
            <a:pPr marL="742950" lvl="1" indent="-285750" algn="l">
              <a:spcBef>
                <a:spcPts val="300"/>
              </a:spcBef>
              <a:buFont typeface="Arial" panose="020B0604020202020204" pitchFamily="34" charset="0"/>
              <a:buChar char="•"/>
            </a:pPr>
            <a:r>
              <a:rPr lang="fr-FR" b="1" i="0" dirty="0">
                <a:solidFill>
                  <a:srgbClr val="404040"/>
                </a:solidFill>
                <a:effectLst/>
                <a:latin typeface="Inter"/>
              </a:rPr>
              <a:t>Rouge</a:t>
            </a:r>
            <a:r>
              <a:rPr lang="fr-FR" b="0" i="0" dirty="0">
                <a:solidFill>
                  <a:srgbClr val="404040"/>
                </a:solidFill>
                <a:effectLst/>
                <a:latin typeface="Inter"/>
              </a:rPr>
              <a:t> : Valeurs élevées de la variable.</a:t>
            </a:r>
          </a:p>
          <a:p>
            <a:pPr marL="742950" lvl="1" indent="-285750" algn="l">
              <a:spcBef>
                <a:spcPts val="300"/>
              </a:spcBef>
              <a:buFont typeface="Arial" panose="020B0604020202020204" pitchFamily="34" charset="0"/>
              <a:buChar char="•"/>
            </a:pPr>
            <a:r>
              <a:rPr lang="fr-FR" b="1" i="0" dirty="0">
                <a:solidFill>
                  <a:srgbClr val="404040"/>
                </a:solidFill>
                <a:effectLst/>
                <a:latin typeface="Inter"/>
              </a:rPr>
              <a:t>Bleu</a:t>
            </a:r>
            <a:r>
              <a:rPr lang="fr-FR" b="0" i="0" dirty="0">
                <a:solidFill>
                  <a:srgbClr val="404040"/>
                </a:solidFill>
                <a:effectLst/>
                <a:latin typeface="Inter"/>
              </a:rPr>
              <a:t> : Valeurs faibles de la variable.</a:t>
            </a:r>
          </a:p>
          <a:p>
            <a:pPr algn="l"/>
            <a:r>
              <a:rPr lang="fr-FR" b="1" i="0" dirty="0">
                <a:solidFill>
                  <a:srgbClr val="404040"/>
                </a:solidFill>
                <a:effectLst/>
                <a:latin typeface="Inter"/>
              </a:rPr>
              <a:t>3. Interprétation des résultats :</a:t>
            </a:r>
          </a:p>
          <a:p>
            <a:pPr algn="l">
              <a:spcAft>
                <a:spcPts val="300"/>
              </a:spcAft>
              <a:buFont typeface="Arial" panose="020B0604020202020204" pitchFamily="34" charset="0"/>
              <a:buChar char="•"/>
            </a:pPr>
            <a:r>
              <a:rPr lang="fr-FR" b="1" i="0" dirty="0">
                <a:solidFill>
                  <a:srgbClr val="404040"/>
                </a:solidFill>
                <a:effectLst/>
                <a:latin typeface="Inter"/>
              </a:rPr>
              <a:t>Variables les plus importantes</a:t>
            </a:r>
            <a:r>
              <a:rPr lang="fr-FR" b="0" i="0" dirty="0">
                <a:solidFill>
                  <a:srgbClr val="404040"/>
                </a:solidFill>
                <a:effectLst/>
                <a:latin typeface="Inter"/>
              </a:rPr>
              <a:t> :</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PropertyGFABuilding</a:t>
            </a:r>
            <a:r>
              <a:rPr lang="fr-FR" b="1" i="0" dirty="0">
                <a:solidFill>
                  <a:srgbClr val="404040"/>
                </a:solidFill>
                <a:effectLst/>
                <a:latin typeface="Inter"/>
              </a:rPr>
              <a:t>(s)</a:t>
            </a:r>
            <a:r>
              <a:rPr lang="fr-FR" b="0" i="0" dirty="0">
                <a:solidFill>
                  <a:srgbClr val="404040"/>
                </a:solidFill>
                <a:effectLst/>
                <a:latin typeface="Inter"/>
              </a:rPr>
              <a:t> : Cette variable a le plus grand impact sur les prédictions du modèle. Les valeurs élevées (en rouge) tendent à augmenter l'utilisation de l'énergie, tandis que les valeurs faibles (en bleu) la diminuent.</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SourceEUiWN</a:t>
            </a:r>
            <a:r>
              <a:rPr lang="fr-FR" b="1" i="0" dirty="0">
                <a:solidFill>
                  <a:srgbClr val="404040"/>
                </a:solidFill>
                <a:effectLst/>
                <a:latin typeface="Inter"/>
              </a:rPr>
              <a:t>(</a:t>
            </a:r>
            <a:r>
              <a:rPr lang="fr-FR" b="1" i="0" dirty="0" err="1">
                <a:solidFill>
                  <a:srgbClr val="404040"/>
                </a:solidFill>
                <a:effectLst/>
                <a:latin typeface="Inter"/>
              </a:rPr>
              <a:t>kBtu</a:t>
            </a:r>
            <a:r>
              <a:rPr lang="fr-FR" b="1" i="0" dirty="0">
                <a:solidFill>
                  <a:srgbClr val="404040"/>
                </a:solidFill>
                <a:effectLst/>
                <a:latin typeface="Inter"/>
              </a:rPr>
              <a:t>/</a:t>
            </a:r>
            <a:r>
              <a:rPr lang="fr-FR" b="1" i="0" dirty="0" err="1">
                <a:solidFill>
                  <a:srgbClr val="404040"/>
                </a:solidFill>
                <a:effectLst/>
                <a:latin typeface="Inter"/>
              </a:rPr>
              <a:t>sf</a:t>
            </a:r>
            <a:r>
              <a:rPr lang="fr-FR" b="1" i="0" dirty="0">
                <a:solidFill>
                  <a:srgbClr val="404040"/>
                </a:solidFill>
                <a:effectLst/>
                <a:latin typeface="Inter"/>
              </a:rPr>
              <a:t>)</a:t>
            </a:r>
            <a:r>
              <a:rPr lang="fr-FR" b="0" i="0" dirty="0">
                <a:solidFill>
                  <a:srgbClr val="404040"/>
                </a:solidFill>
                <a:effectLst/>
                <a:latin typeface="Inter"/>
              </a:rPr>
              <a:t> : Une variable clé qui influence fortement la prédiction. Les valeurs élevées sont associées à une utilisation d'énergie plus importante.</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LargestPropertyUseType_Hospital</a:t>
            </a:r>
            <a:r>
              <a:rPr lang="fr-FR" b="0" i="0" dirty="0">
                <a:solidFill>
                  <a:srgbClr val="404040"/>
                </a:solidFill>
                <a:effectLst/>
                <a:latin typeface="Inter"/>
              </a:rPr>
              <a:t> : Les bâtiments de type hôpital ont un impact significatif, probablement en raison de leur forte consommation d'énergie.</a:t>
            </a:r>
          </a:p>
          <a:p>
            <a:pPr algn="l">
              <a:spcBef>
                <a:spcPts val="300"/>
              </a:spcBef>
              <a:spcAft>
                <a:spcPts val="300"/>
              </a:spcAft>
              <a:buFont typeface="Arial" panose="020B0604020202020204" pitchFamily="34" charset="0"/>
              <a:buChar char="•"/>
            </a:pPr>
            <a:r>
              <a:rPr lang="fr-FR" b="1" i="0" dirty="0">
                <a:solidFill>
                  <a:srgbClr val="404040"/>
                </a:solidFill>
                <a:effectLst/>
                <a:latin typeface="Inter"/>
              </a:rPr>
              <a:t>Autres variables notables</a:t>
            </a:r>
            <a:r>
              <a:rPr lang="fr-FR" b="0" i="0" dirty="0">
                <a:solidFill>
                  <a:srgbClr val="404040"/>
                </a:solidFill>
                <a:effectLst/>
                <a:latin typeface="Inter"/>
              </a:rPr>
              <a:t> :</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age_de_immemble</a:t>
            </a:r>
            <a:r>
              <a:rPr lang="fr-FR" b="0" i="0" dirty="0">
                <a:solidFill>
                  <a:srgbClr val="404040"/>
                </a:solidFill>
                <a:effectLst/>
                <a:latin typeface="Inter"/>
              </a:rPr>
              <a:t> : L'âge du bâtiment joue un rôle, avec des bâtiments plus anciens (en rouge) ayant tendance à consommer plus d'énergie.</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NumberofFloors</a:t>
            </a:r>
            <a:r>
              <a:rPr lang="fr-FR" b="0" i="0" dirty="0">
                <a:solidFill>
                  <a:srgbClr val="404040"/>
                </a:solidFill>
                <a:effectLst/>
                <a:latin typeface="Inter"/>
              </a:rPr>
              <a:t> : Le nombre d'étages influence également la prédiction, avec des bâtiments plus grands consommant plus d'énergie.</a:t>
            </a:r>
          </a:p>
          <a:p>
            <a:pPr algn="l">
              <a:spcBef>
                <a:spcPts val="300"/>
              </a:spcBef>
              <a:spcAft>
                <a:spcPts val="300"/>
              </a:spcAft>
              <a:buFont typeface="Arial" panose="020B0604020202020204" pitchFamily="34" charset="0"/>
              <a:buChar char="•"/>
            </a:pPr>
            <a:r>
              <a:rPr lang="fr-FR" b="1" i="0" dirty="0">
                <a:solidFill>
                  <a:srgbClr val="404040"/>
                </a:solidFill>
                <a:effectLst/>
                <a:latin typeface="Inter"/>
              </a:rPr>
              <a:t>Variables moins importantes</a:t>
            </a:r>
            <a:r>
              <a:rPr lang="fr-FR" b="0" i="0" dirty="0">
                <a:solidFill>
                  <a:srgbClr val="404040"/>
                </a:solidFill>
                <a:effectLst/>
                <a:latin typeface="Inter"/>
              </a:rPr>
              <a:t> :</a:t>
            </a:r>
          </a:p>
          <a:p>
            <a:pPr marL="742950" lvl="1" indent="-285750" algn="l">
              <a:spcBef>
                <a:spcPts val="300"/>
              </a:spcBef>
              <a:buFont typeface="Arial" panose="020B0604020202020204" pitchFamily="34" charset="0"/>
              <a:buChar char="•"/>
            </a:pPr>
            <a:r>
              <a:rPr lang="fr-FR" b="0" i="0" dirty="0">
                <a:solidFill>
                  <a:srgbClr val="404040"/>
                </a:solidFill>
                <a:effectLst/>
                <a:latin typeface="Inter"/>
              </a:rPr>
              <a:t>Les types de propriétés comme </a:t>
            </a:r>
            <a:r>
              <a:rPr lang="fr-FR" b="1" i="0" dirty="0" err="1">
                <a:solidFill>
                  <a:srgbClr val="404040"/>
                </a:solidFill>
                <a:effectLst/>
                <a:latin typeface="Inter"/>
              </a:rPr>
              <a:t>Wholesale</a:t>
            </a:r>
            <a:r>
              <a:rPr lang="fr-FR" b="1" i="0" dirty="0">
                <a:solidFill>
                  <a:srgbClr val="404040"/>
                </a:solidFill>
                <a:effectLst/>
                <a:latin typeface="Inter"/>
              </a:rPr>
              <a:t> Club/</a:t>
            </a:r>
            <a:r>
              <a:rPr lang="fr-FR" b="1" i="0" dirty="0" err="1">
                <a:solidFill>
                  <a:srgbClr val="404040"/>
                </a:solidFill>
                <a:effectLst/>
                <a:latin typeface="Inter"/>
              </a:rPr>
              <a:t>Supercenter</a:t>
            </a:r>
            <a:r>
              <a:rPr lang="fr-FR" b="0" i="0" dirty="0">
                <a:solidFill>
                  <a:srgbClr val="404040"/>
                </a:solidFill>
                <a:effectLst/>
                <a:latin typeface="Inter"/>
              </a:rPr>
              <a:t>, </a:t>
            </a:r>
            <a:r>
              <a:rPr lang="fr-FR" b="1" i="0" dirty="0" err="1">
                <a:solidFill>
                  <a:srgbClr val="404040"/>
                </a:solidFill>
                <a:effectLst/>
                <a:latin typeface="Inter"/>
              </a:rPr>
              <a:t>Worship</a:t>
            </a:r>
            <a:r>
              <a:rPr lang="fr-FR" b="1" i="0" dirty="0">
                <a:solidFill>
                  <a:srgbClr val="404040"/>
                </a:solidFill>
                <a:effectLst/>
                <a:latin typeface="Inter"/>
              </a:rPr>
              <a:t> Facility</a:t>
            </a:r>
            <a:r>
              <a:rPr lang="fr-FR" b="0" i="0" dirty="0">
                <a:solidFill>
                  <a:srgbClr val="404040"/>
                </a:solidFill>
                <a:effectLst/>
                <a:latin typeface="Inter"/>
              </a:rPr>
              <a:t>, ou </a:t>
            </a:r>
            <a:r>
              <a:rPr lang="fr-FR" b="1" i="0" dirty="0">
                <a:solidFill>
                  <a:srgbClr val="404040"/>
                </a:solidFill>
                <a:effectLst/>
                <a:latin typeface="Inter"/>
              </a:rPr>
              <a:t>K-12 </a:t>
            </a:r>
            <a:r>
              <a:rPr lang="fr-FR" b="1" i="0" dirty="0" err="1">
                <a:solidFill>
                  <a:srgbClr val="404040"/>
                </a:solidFill>
                <a:effectLst/>
                <a:latin typeface="Inter"/>
              </a:rPr>
              <a:t>School</a:t>
            </a:r>
            <a:r>
              <a:rPr lang="fr-FR" b="0" i="0" dirty="0">
                <a:solidFill>
                  <a:srgbClr val="404040"/>
                </a:solidFill>
                <a:effectLst/>
                <a:latin typeface="Inter"/>
              </a:rPr>
              <a:t> ont un impact moindre sur les prédictions, mais restent pertinentes pour le modèle.</a:t>
            </a:r>
          </a:p>
          <a:p>
            <a:pPr algn="l"/>
            <a:r>
              <a:rPr lang="fr-FR" b="1" i="0" dirty="0">
                <a:solidFill>
                  <a:srgbClr val="404040"/>
                </a:solidFill>
                <a:effectLst/>
                <a:latin typeface="Inter"/>
              </a:rPr>
              <a:t>4. Insights clés :</a:t>
            </a:r>
          </a:p>
          <a:p>
            <a:pPr algn="l">
              <a:buFont typeface="Arial" panose="020B0604020202020204" pitchFamily="34" charset="0"/>
              <a:buChar char="•"/>
            </a:pPr>
            <a:r>
              <a:rPr lang="fr-FR" b="0" i="0" dirty="0">
                <a:solidFill>
                  <a:srgbClr val="404040"/>
                </a:solidFill>
                <a:effectLst/>
                <a:latin typeface="Inter"/>
              </a:rPr>
              <a:t>Les variables liées à la taille du bâtiment (</a:t>
            </a:r>
            <a:r>
              <a:rPr lang="fr-FR" b="1" i="0" dirty="0" err="1">
                <a:solidFill>
                  <a:srgbClr val="404040"/>
                </a:solidFill>
                <a:effectLst/>
                <a:latin typeface="Inter"/>
              </a:rPr>
              <a:t>PropertyGFABuilding</a:t>
            </a:r>
            <a:r>
              <a:rPr lang="fr-FR" b="1" i="0" dirty="0">
                <a:solidFill>
                  <a:srgbClr val="404040"/>
                </a:solidFill>
                <a:effectLst/>
                <a:latin typeface="Inter"/>
              </a:rPr>
              <a:t>(s)</a:t>
            </a:r>
            <a:r>
              <a:rPr lang="fr-FR" b="0" i="0" dirty="0">
                <a:solidFill>
                  <a:srgbClr val="404040"/>
                </a:solidFill>
                <a:effectLst/>
                <a:latin typeface="Inter"/>
              </a:rPr>
              <a:t>) et à l'intensité énergétique (</a:t>
            </a:r>
            <a:r>
              <a:rPr lang="fr-FR" b="1" i="0" dirty="0" err="1">
                <a:solidFill>
                  <a:srgbClr val="404040"/>
                </a:solidFill>
                <a:effectLst/>
                <a:latin typeface="Inter"/>
              </a:rPr>
              <a:t>SourceEUiWN</a:t>
            </a:r>
            <a:r>
              <a:rPr lang="fr-FR" b="0" i="0" dirty="0">
                <a:solidFill>
                  <a:srgbClr val="404040"/>
                </a:solidFill>
                <a:effectLst/>
                <a:latin typeface="Inter"/>
              </a:rPr>
              <a:t>) sont les principaux drivers de la prédiction.</a:t>
            </a:r>
          </a:p>
          <a:p>
            <a:pPr algn="l">
              <a:spcBef>
                <a:spcPts val="300"/>
              </a:spcBef>
              <a:buFont typeface="Arial" panose="020B0604020202020204" pitchFamily="34" charset="0"/>
              <a:buChar char="•"/>
            </a:pPr>
            <a:r>
              <a:rPr lang="fr-FR" b="0" i="0" dirty="0">
                <a:solidFill>
                  <a:srgbClr val="404040"/>
                </a:solidFill>
                <a:effectLst/>
                <a:latin typeface="Inter"/>
              </a:rPr>
              <a:t>Les types de propriétés (comme les hôpitaux ou les résidences universitaires) ont un impact significatif, reflétant leur consommation énergétique spécifique.</a:t>
            </a:r>
          </a:p>
          <a:p>
            <a:pPr algn="l">
              <a:spcBef>
                <a:spcPts val="300"/>
              </a:spcBef>
              <a:buFont typeface="Arial" panose="020B0604020202020204" pitchFamily="34" charset="0"/>
              <a:buChar char="•"/>
            </a:pPr>
            <a:r>
              <a:rPr lang="fr-FR" b="0" i="0" dirty="0">
                <a:solidFill>
                  <a:srgbClr val="404040"/>
                </a:solidFill>
                <a:effectLst/>
                <a:latin typeface="Inter"/>
              </a:rPr>
              <a:t>Le modèle capture bien les effets de l'âge et de la taille des bâtiments, ce qui est cohérent avec les attentes en matière de consommation d'énergie.</a:t>
            </a:r>
          </a:p>
          <a:p>
            <a:pPr algn="l"/>
            <a:r>
              <a:rPr lang="fr-FR" b="1" i="0" dirty="0">
                <a:solidFill>
                  <a:srgbClr val="404040"/>
                </a:solidFill>
                <a:effectLst/>
                <a:latin typeface="Inter"/>
              </a:rPr>
              <a:t>5. Conclusion :</a:t>
            </a:r>
          </a:p>
          <a:p>
            <a:pPr algn="l">
              <a:buFont typeface="Arial" panose="020B0604020202020204" pitchFamily="34" charset="0"/>
              <a:buChar char="•"/>
            </a:pPr>
            <a:r>
              <a:rPr lang="fr-FR" b="0" i="0" dirty="0">
                <a:solidFill>
                  <a:srgbClr val="404040"/>
                </a:solidFill>
                <a:effectLst/>
                <a:latin typeface="Inter"/>
              </a:rPr>
              <a:t>Cette analyse SHAP nous permet d'identifier les facteurs les plus influents dans la prédiction de l'utilisation de l'énergie. Ces insights peuvent guider les décisions pour réduire la consommation d'énergie, par exemple en ciblant les bâtiments les plus énergivores ou en optimisant les infrastructures existantes.</a:t>
            </a:r>
          </a:p>
          <a:p>
            <a:endParaRPr lang="fr-FR" dirty="0"/>
          </a:p>
        </p:txBody>
      </p:sp>
      <p:sp>
        <p:nvSpPr>
          <p:cNvPr id="4" name="Espace réservé du numéro de diapositive 3">
            <a:extLst>
              <a:ext uri="{FF2B5EF4-FFF2-40B4-BE49-F238E27FC236}">
                <a16:creationId xmlns:a16="http://schemas.microsoft.com/office/drawing/2014/main" id="{52A85CD1-B03A-1BE7-0145-C1FC01B1979E}"/>
              </a:ext>
            </a:extLst>
          </p:cNvPr>
          <p:cNvSpPr>
            <a:spLocks noGrp="1"/>
          </p:cNvSpPr>
          <p:nvPr>
            <p:ph type="sldNum" sz="quarter" idx="5"/>
          </p:nvPr>
        </p:nvSpPr>
        <p:spPr/>
        <p:txBody>
          <a:bodyPr/>
          <a:lstStyle/>
          <a:p>
            <a:fld id="{CF199843-168D-46C8-BE8F-EF4E0FBC5722}" type="slidenum">
              <a:rPr lang="fr-FR" smtClean="0"/>
              <a:t>35</a:t>
            </a:fld>
            <a:endParaRPr lang="fr-FR"/>
          </a:p>
        </p:txBody>
      </p:sp>
    </p:spTree>
    <p:extLst>
      <p:ext uri="{BB962C8B-B14F-4D97-AF65-F5344CB8AC3E}">
        <p14:creationId xmlns:p14="http://schemas.microsoft.com/office/powerpoint/2010/main" val="42467524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721DC-B71E-AB01-85DE-CDCF5D20059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C738EC0-FCC2-AADF-DA19-25F116C424C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E19C682-0B61-F1F2-AB6E-C459FB14C2FA}"/>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6CDEEDA8-63C0-DB9F-4DC0-3FA5CC118B78}"/>
              </a:ext>
            </a:extLst>
          </p:cNvPr>
          <p:cNvSpPr>
            <a:spLocks noGrp="1"/>
          </p:cNvSpPr>
          <p:nvPr>
            <p:ph type="sldNum" sz="quarter" idx="5"/>
          </p:nvPr>
        </p:nvSpPr>
        <p:spPr/>
        <p:txBody>
          <a:bodyPr/>
          <a:lstStyle/>
          <a:p>
            <a:fld id="{CF199843-168D-46C8-BE8F-EF4E0FBC5722}" type="slidenum">
              <a:rPr lang="fr-FR" smtClean="0"/>
              <a:t>36</a:t>
            </a:fld>
            <a:endParaRPr lang="fr-FR"/>
          </a:p>
        </p:txBody>
      </p:sp>
    </p:spTree>
    <p:extLst>
      <p:ext uri="{BB962C8B-B14F-4D97-AF65-F5344CB8AC3E}">
        <p14:creationId xmlns:p14="http://schemas.microsoft.com/office/powerpoint/2010/main" val="40053287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710E7-A983-9A9A-DE51-9DCC1392E1F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55035FF-01BE-7007-E843-4A17939EE2E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192FC1D-4C3C-0985-626A-39C397311E06}"/>
              </a:ext>
            </a:extLst>
          </p:cNvPr>
          <p:cNvSpPr>
            <a:spLocks noGrp="1"/>
          </p:cNvSpPr>
          <p:nvPr>
            <p:ph type="body" idx="1"/>
          </p:nvPr>
        </p:nvSpPr>
        <p:spPr/>
        <p:txBody>
          <a:bodyPr/>
          <a:lstStyle/>
          <a:p>
            <a:pPr algn="l"/>
            <a:r>
              <a:rPr lang="fr-FR" b="1" i="0" dirty="0">
                <a:solidFill>
                  <a:srgbClr val="404040"/>
                </a:solidFill>
                <a:effectLst/>
                <a:latin typeface="Inter"/>
              </a:rPr>
              <a:t>1. Contexte du graphique :</a:t>
            </a:r>
          </a:p>
          <a:p>
            <a:pPr algn="l">
              <a:buFont typeface="Arial" panose="020B0604020202020204" pitchFamily="34" charset="0"/>
              <a:buChar char="•"/>
            </a:pPr>
            <a:r>
              <a:rPr lang="fr-FR" b="0" i="0" dirty="0">
                <a:solidFill>
                  <a:srgbClr val="404040"/>
                </a:solidFill>
                <a:effectLst/>
                <a:latin typeface="Inter"/>
              </a:rPr>
              <a:t>Ce graphique SHAP permet de comprendre quelles variables ont le plus d'impact sur les prédictions du modèle </a:t>
            </a:r>
            <a:r>
              <a:rPr lang="fr-FR" b="0" i="0" dirty="0" err="1">
                <a:solidFill>
                  <a:srgbClr val="404040"/>
                </a:solidFill>
                <a:effectLst/>
                <a:latin typeface="Inter"/>
              </a:rPr>
              <a:t>Bayesian</a:t>
            </a:r>
            <a:r>
              <a:rPr lang="fr-FR" b="0" i="0" dirty="0">
                <a:solidFill>
                  <a:srgbClr val="404040"/>
                </a:solidFill>
                <a:effectLst/>
                <a:latin typeface="Inter"/>
              </a:rPr>
              <a:t> Ridge pour les émissions totales de gaz à effet de serre (</a:t>
            </a:r>
            <a:r>
              <a:rPr lang="fr-FR" b="0" i="0" dirty="0" err="1">
                <a:solidFill>
                  <a:srgbClr val="404040"/>
                </a:solidFill>
                <a:effectLst/>
                <a:latin typeface="Inter"/>
              </a:rPr>
              <a:t>TotalGHGEmissions</a:t>
            </a:r>
            <a:r>
              <a:rPr lang="fr-FR" b="0" i="0" dirty="0">
                <a:solidFill>
                  <a:srgbClr val="404040"/>
                </a:solidFill>
                <a:effectLst/>
                <a:latin typeface="Inter"/>
              </a:rPr>
              <a:t>).</a:t>
            </a:r>
          </a:p>
          <a:p>
            <a:pPr algn="l">
              <a:spcBef>
                <a:spcPts val="300"/>
              </a:spcBef>
              <a:buFont typeface="Arial" panose="020B0604020202020204" pitchFamily="34" charset="0"/>
              <a:buChar char="•"/>
            </a:pPr>
            <a:r>
              <a:rPr lang="fr-FR" b="0" i="0" dirty="0">
                <a:solidFill>
                  <a:srgbClr val="404040"/>
                </a:solidFill>
                <a:effectLst/>
                <a:latin typeface="Inter"/>
              </a:rPr>
              <a:t>SHAP quantifie la contribution de chaque variable à la prédiction, en termes d'impact positif ou négatif.</a:t>
            </a:r>
          </a:p>
          <a:p>
            <a:pPr algn="l"/>
            <a:r>
              <a:rPr lang="fr-FR" b="1" i="0" dirty="0">
                <a:solidFill>
                  <a:srgbClr val="404040"/>
                </a:solidFill>
                <a:effectLst/>
                <a:latin typeface="Inter"/>
              </a:rPr>
              <a:t>2. Description des éléments :</a:t>
            </a:r>
          </a:p>
          <a:p>
            <a:pPr algn="l">
              <a:buFont typeface="Arial" panose="020B0604020202020204" pitchFamily="34" charset="0"/>
              <a:buChar char="•"/>
            </a:pPr>
            <a:r>
              <a:rPr lang="fr-FR" b="1" i="0" dirty="0">
                <a:solidFill>
                  <a:srgbClr val="404040"/>
                </a:solidFill>
                <a:effectLst/>
                <a:latin typeface="Inter"/>
              </a:rPr>
              <a:t>Axe vertical (Y)</a:t>
            </a:r>
            <a:r>
              <a:rPr lang="fr-FR" b="0" i="0" dirty="0">
                <a:solidFill>
                  <a:srgbClr val="404040"/>
                </a:solidFill>
                <a:effectLst/>
                <a:latin typeface="Inter"/>
              </a:rPr>
              <a:t> : Liste des variables utilisées par le modèle, classées par ordre décroissant d'importance (de haut en bas).</a:t>
            </a:r>
          </a:p>
          <a:p>
            <a:pPr algn="l">
              <a:spcBef>
                <a:spcPts val="300"/>
              </a:spcBef>
              <a:buFont typeface="Arial" panose="020B0604020202020204" pitchFamily="34" charset="0"/>
              <a:buChar char="•"/>
            </a:pPr>
            <a:r>
              <a:rPr lang="fr-FR" b="1" i="0" dirty="0">
                <a:solidFill>
                  <a:srgbClr val="404040"/>
                </a:solidFill>
                <a:effectLst/>
                <a:latin typeface="Inter"/>
              </a:rPr>
              <a:t>Axe horizontal (X)</a:t>
            </a:r>
            <a:r>
              <a:rPr lang="fr-FR" b="0" i="0" dirty="0">
                <a:solidFill>
                  <a:srgbClr val="404040"/>
                </a:solidFill>
                <a:effectLst/>
                <a:latin typeface="Inter"/>
              </a:rPr>
              <a:t> : La valeur SHAP moyenne, qui représente l'impact moyen de chaque variable sur la prédiction du modèle.</a:t>
            </a:r>
          </a:p>
          <a:p>
            <a:pPr algn="l">
              <a:spcBef>
                <a:spcPts val="300"/>
              </a:spcBef>
              <a:spcAft>
                <a:spcPts val="300"/>
              </a:spcAft>
              <a:buFont typeface="Arial" panose="020B0604020202020204" pitchFamily="34" charset="0"/>
              <a:buChar char="•"/>
            </a:pPr>
            <a:r>
              <a:rPr lang="fr-FR" b="1" i="0" dirty="0">
                <a:solidFill>
                  <a:srgbClr val="404040"/>
                </a:solidFill>
                <a:effectLst/>
                <a:latin typeface="Inter"/>
              </a:rPr>
              <a:t>Couleurs</a:t>
            </a:r>
            <a:r>
              <a:rPr lang="fr-FR" b="0" i="0" dirty="0">
                <a:solidFill>
                  <a:srgbClr val="404040"/>
                </a:solidFill>
                <a:effectLst/>
                <a:latin typeface="Inter"/>
              </a:rPr>
              <a:t> : Les points colorés indiquent la valeur des variables :</a:t>
            </a:r>
          </a:p>
          <a:p>
            <a:pPr marL="742950" lvl="1" indent="-285750" algn="l">
              <a:spcBef>
                <a:spcPts val="300"/>
              </a:spcBef>
              <a:buFont typeface="Arial" panose="020B0604020202020204" pitchFamily="34" charset="0"/>
              <a:buChar char="•"/>
            </a:pPr>
            <a:r>
              <a:rPr lang="fr-FR" b="1" i="0" dirty="0">
                <a:solidFill>
                  <a:srgbClr val="404040"/>
                </a:solidFill>
                <a:effectLst/>
                <a:latin typeface="Inter"/>
              </a:rPr>
              <a:t>Rouge</a:t>
            </a:r>
            <a:r>
              <a:rPr lang="fr-FR" b="0" i="0" dirty="0">
                <a:solidFill>
                  <a:srgbClr val="404040"/>
                </a:solidFill>
                <a:effectLst/>
                <a:latin typeface="Inter"/>
              </a:rPr>
              <a:t> : Valeurs élevées de la variable.</a:t>
            </a:r>
          </a:p>
          <a:p>
            <a:pPr marL="742950" lvl="1" indent="-285750" algn="l">
              <a:spcBef>
                <a:spcPts val="300"/>
              </a:spcBef>
              <a:buFont typeface="Arial" panose="020B0604020202020204" pitchFamily="34" charset="0"/>
              <a:buChar char="•"/>
            </a:pPr>
            <a:r>
              <a:rPr lang="fr-FR" b="1" i="0" dirty="0">
                <a:solidFill>
                  <a:srgbClr val="404040"/>
                </a:solidFill>
                <a:effectLst/>
                <a:latin typeface="Inter"/>
              </a:rPr>
              <a:t>Bleu</a:t>
            </a:r>
            <a:r>
              <a:rPr lang="fr-FR" b="0" i="0" dirty="0">
                <a:solidFill>
                  <a:srgbClr val="404040"/>
                </a:solidFill>
                <a:effectLst/>
                <a:latin typeface="Inter"/>
              </a:rPr>
              <a:t> : Valeurs faibles de la variable.</a:t>
            </a:r>
          </a:p>
          <a:p>
            <a:pPr algn="l"/>
            <a:r>
              <a:rPr lang="fr-FR" b="1" i="0" dirty="0">
                <a:solidFill>
                  <a:srgbClr val="404040"/>
                </a:solidFill>
                <a:effectLst/>
                <a:latin typeface="Inter"/>
              </a:rPr>
              <a:t>3. Interprétation des résultats :</a:t>
            </a:r>
          </a:p>
          <a:p>
            <a:pPr algn="l">
              <a:spcAft>
                <a:spcPts val="300"/>
              </a:spcAft>
              <a:buFont typeface="Arial" panose="020B0604020202020204" pitchFamily="34" charset="0"/>
              <a:buChar char="•"/>
            </a:pPr>
            <a:r>
              <a:rPr lang="fr-FR" b="1" i="0" dirty="0">
                <a:solidFill>
                  <a:srgbClr val="404040"/>
                </a:solidFill>
                <a:effectLst/>
                <a:latin typeface="Inter"/>
              </a:rPr>
              <a:t>Variables les plus importantes</a:t>
            </a:r>
            <a:r>
              <a:rPr lang="fr-FR" b="0" i="0" dirty="0">
                <a:solidFill>
                  <a:srgbClr val="404040"/>
                </a:solidFill>
                <a:effectLst/>
                <a:latin typeface="Inter"/>
              </a:rPr>
              <a:t> :</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SecondLargestPropertyUseTypeGFA</a:t>
            </a:r>
            <a:r>
              <a:rPr lang="fr-FR" b="0" i="0" dirty="0">
                <a:solidFill>
                  <a:srgbClr val="404040"/>
                </a:solidFill>
                <a:effectLst/>
                <a:latin typeface="Inter"/>
              </a:rPr>
              <a:t> : Cette variable a le plus grand impact sur les prédictions du modèle. Les valeurs élevées (en rouge) tendent à augmenter les émissions de gaz à effet de serre, tandis que les valeurs faibles (en bleu) les diminuent.</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SourceEUiWN</a:t>
            </a:r>
            <a:r>
              <a:rPr lang="fr-FR" b="1" i="0" dirty="0">
                <a:solidFill>
                  <a:srgbClr val="404040"/>
                </a:solidFill>
                <a:effectLst/>
                <a:latin typeface="Inter"/>
              </a:rPr>
              <a:t>(</a:t>
            </a:r>
            <a:r>
              <a:rPr lang="fr-FR" b="1" i="0" dirty="0" err="1">
                <a:solidFill>
                  <a:srgbClr val="404040"/>
                </a:solidFill>
                <a:effectLst/>
                <a:latin typeface="Inter"/>
              </a:rPr>
              <a:t>kBtu</a:t>
            </a:r>
            <a:r>
              <a:rPr lang="fr-FR" b="1" i="0" dirty="0">
                <a:solidFill>
                  <a:srgbClr val="404040"/>
                </a:solidFill>
                <a:effectLst/>
                <a:latin typeface="Inter"/>
              </a:rPr>
              <a:t>/</a:t>
            </a:r>
            <a:r>
              <a:rPr lang="fr-FR" b="1" i="0" dirty="0" err="1">
                <a:solidFill>
                  <a:srgbClr val="404040"/>
                </a:solidFill>
                <a:effectLst/>
                <a:latin typeface="Inter"/>
              </a:rPr>
              <a:t>sf</a:t>
            </a:r>
            <a:r>
              <a:rPr lang="fr-FR" b="1" i="0" dirty="0">
                <a:solidFill>
                  <a:srgbClr val="404040"/>
                </a:solidFill>
                <a:effectLst/>
                <a:latin typeface="Inter"/>
              </a:rPr>
              <a:t>)</a:t>
            </a:r>
            <a:r>
              <a:rPr lang="fr-FR" b="0" i="0" dirty="0">
                <a:solidFill>
                  <a:srgbClr val="404040"/>
                </a:solidFill>
                <a:effectLst/>
                <a:latin typeface="Inter"/>
              </a:rPr>
              <a:t> : Une variable clé qui influence fortement la prédiction. Les valeurs élevées sont associées à des émissions plus importantes.</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SecondLargestPropertyUseType_Parking</a:t>
            </a:r>
            <a:r>
              <a:rPr lang="fr-FR" b="0" i="0" dirty="0">
                <a:solidFill>
                  <a:srgbClr val="404040"/>
                </a:solidFill>
                <a:effectLst/>
                <a:latin typeface="Inter"/>
              </a:rPr>
              <a:t> : Les zones de parking ont un impact significatif, probablement en raison de leur utilisation énergétique spécifique.</a:t>
            </a:r>
          </a:p>
          <a:p>
            <a:pPr algn="l">
              <a:spcBef>
                <a:spcPts val="300"/>
              </a:spcBef>
              <a:spcAft>
                <a:spcPts val="300"/>
              </a:spcAft>
              <a:buFont typeface="Arial" panose="020B0604020202020204" pitchFamily="34" charset="0"/>
              <a:buChar char="•"/>
            </a:pPr>
            <a:r>
              <a:rPr lang="fr-FR" b="1" i="0" dirty="0">
                <a:solidFill>
                  <a:srgbClr val="404040"/>
                </a:solidFill>
                <a:effectLst/>
                <a:latin typeface="Inter"/>
              </a:rPr>
              <a:t>Autres variables notables</a:t>
            </a:r>
            <a:r>
              <a:rPr lang="fr-FR" b="0" i="0" dirty="0">
                <a:solidFill>
                  <a:srgbClr val="404040"/>
                </a:solidFill>
                <a:effectLst/>
                <a:latin typeface="Inter"/>
              </a:rPr>
              <a:t> :</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PropertyGFABuilding</a:t>
            </a:r>
            <a:r>
              <a:rPr lang="fr-FR" b="1" i="0" dirty="0">
                <a:solidFill>
                  <a:srgbClr val="404040"/>
                </a:solidFill>
                <a:effectLst/>
                <a:latin typeface="Inter"/>
              </a:rPr>
              <a:t>(s)</a:t>
            </a:r>
            <a:r>
              <a:rPr lang="fr-FR" b="0" i="0" dirty="0">
                <a:solidFill>
                  <a:srgbClr val="404040"/>
                </a:solidFill>
                <a:effectLst/>
                <a:latin typeface="Inter"/>
              </a:rPr>
              <a:t> : La taille du bâtiment joue un rôle, avec des bâtiments plus grands (en rouge) ayant tendance à émettre plus de gaz à effet de serre.</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LargestPropertyUseType_Hospital</a:t>
            </a:r>
            <a:r>
              <a:rPr lang="fr-FR" b="0" i="0" dirty="0">
                <a:solidFill>
                  <a:srgbClr val="404040"/>
                </a:solidFill>
                <a:effectLst/>
                <a:latin typeface="Inter"/>
              </a:rPr>
              <a:t> : Les hôpitaux ont un impact significatif, reflétant leur forte consommation d'énergie et leurs émissions associées.</a:t>
            </a:r>
          </a:p>
          <a:p>
            <a:pPr algn="l">
              <a:spcBef>
                <a:spcPts val="300"/>
              </a:spcBef>
              <a:spcAft>
                <a:spcPts val="300"/>
              </a:spcAft>
              <a:buFont typeface="Arial" panose="020B0604020202020204" pitchFamily="34" charset="0"/>
              <a:buChar char="•"/>
            </a:pPr>
            <a:r>
              <a:rPr lang="fr-FR" b="1" i="0" dirty="0">
                <a:solidFill>
                  <a:srgbClr val="404040"/>
                </a:solidFill>
                <a:effectLst/>
                <a:latin typeface="Inter"/>
              </a:rPr>
              <a:t>Variables moins importantes</a:t>
            </a:r>
            <a:r>
              <a:rPr lang="fr-FR" b="0" i="0" dirty="0">
                <a:solidFill>
                  <a:srgbClr val="404040"/>
                </a:solidFill>
                <a:effectLst/>
                <a:latin typeface="Inter"/>
              </a:rPr>
              <a:t> :</a:t>
            </a:r>
          </a:p>
          <a:p>
            <a:pPr marL="742950" lvl="1" indent="-285750" algn="l">
              <a:spcBef>
                <a:spcPts val="300"/>
              </a:spcBef>
              <a:buFont typeface="Arial" panose="020B0604020202020204" pitchFamily="34" charset="0"/>
              <a:buChar char="•"/>
            </a:pPr>
            <a:r>
              <a:rPr lang="fr-FR" b="0" i="0" dirty="0">
                <a:solidFill>
                  <a:srgbClr val="404040"/>
                </a:solidFill>
                <a:effectLst/>
                <a:latin typeface="Inter"/>
              </a:rPr>
              <a:t>Les types de propriétés comme </a:t>
            </a:r>
            <a:r>
              <a:rPr lang="fr-FR" b="1" i="0" dirty="0" err="1">
                <a:solidFill>
                  <a:srgbClr val="404040"/>
                </a:solidFill>
                <a:effectLst/>
                <a:latin typeface="Inter"/>
              </a:rPr>
              <a:t>Supermarket</a:t>
            </a:r>
            <a:r>
              <a:rPr lang="fr-FR" b="1" i="0" dirty="0">
                <a:solidFill>
                  <a:srgbClr val="404040"/>
                </a:solidFill>
                <a:effectLst/>
                <a:latin typeface="Inter"/>
              </a:rPr>
              <a:t>/</a:t>
            </a:r>
            <a:r>
              <a:rPr lang="fr-FR" b="1" i="0" dirty="0" err="1">
                <a:solidFill>
                  <a:srgbClr val="404040"/>
                </a:solidFill>
                <a:effectLst/>
                <a:latin typeface="Inter"/>
              </a:rPr>
              <a:t>Grocery</a:t>
            </a:r>
            <a:r>
              <a:rPr lang="fr-FR" b="1" i="0" dirty="0">
                <a:solidFill>
                  <a:srgbClr val="404040"/>
                </a:solidFill>
                <a:effectLst/>
                <a:latin typeface="Inter"/>
              </a:rPr>
              <a:t> Store</a:t>
            </a:r>
            <a:r>
              <a:rPr lang="fr-FR" b="0" i="0" dirty="0">
                <a:solidFill>
                  <a:srgbClr val="404040"/>
                </a:solidFill>
                <a:effectLst/>
                <a:latin typeface="Inter"/>
              </a:rPr>
              <a:t>, </a:t>
            </a:r>
            <a:r>
              <a:rPr lang="fr-FR" b="1" i="0" dirty="0">
                <a:solidFill>
                  <a:srgbClr val="404040"/>
                </a:solidFill>
                <a:effectLst/>
                <a:latin typeface="Inter"/>
              </a:rPr>
              <a:t>Non-</a:t>
            </a:r>
            <a:r>
              <a:rPr lang="fr-FR" b="1" i="0" dirty="0" err="1">
                <a:solidFill>
                  <a:srgbClr val="404040"/>
                </a:solidFill>
                <a:effectLst/>
                <a:latin typeface="Inter"/>
              </a:rPr>
              <a:t>Refrigerated</a:t>
            </a:r>
            <a:r>
              <a:rPr lang="fr-FR" b="1" i="0" dirty="0">
                <a:solidFill>
                  <a:srgbClr val="404040"/>
                </a:solidFill>
                <a:effectLst/>
                <a:latin typeface="Inter"/>
              </a:rPr>
              <a:t> Warehouse</a:t>
            </a:r>
            <a:r>
              <a:rPr lang="fr-FR" b="0" i="0" dirty="0">
                <a:solidFill>
                  <a:srgbClr val="404040"/>
                </a:solidFill>
                <a:effectLst/>
                <a:latin typeface="Inter"/>
              </a:rPr>
              <a:t>, ou </a:t>
            </a:r>
            <a:r>
              <a:rPr lang="fr-FR" b="1" i="0" dirty="0">
                <a:solidFill>
                  <a:srgbClr val="404040"/>
                </a:solidFill>
                <a:effectLst/>
                <a:latin typeface="Inter"/>
              </a:rPr>
              <a:t>K-12 </a:t>
            </a:r>
            <a:r>
              <a:rPr lang="fr-FR" b="1" i="0" dirty="0" err="1">
                <a:solidFill>
                  <a:srgbClr val="404040"/>
                </a:solidFill>
                <a:effectLst/>
                <a:latin typeface="Inter"/>
              </a:rPr>
              <a:t>School</a:t>
            </a:r>
            <a:r>
              <a:rPr lang="fr-FR" b="0" i="0" dirty="0">
                <a:solidFill>
                  <a:srgbClr val="404040"/>
                </a:solidFill>
                <a:effectLst/>
                <a:latin typeface="Inter"/>
              </a:rPr>
              <a:t> ont un impact moindre sur les prédictions, mais restent pertinentes pour le modèle.</a:t>
            </a:r>
          </a:p>
          <a:p>
            <a:pPr algn="l"/>
            <a:r>
              <a:rPr lang="fr-FR" b="1" i="0" dirty="0">
                <a:solidFill>
                  <a:srgbClr val="404040"/>
                </a:solidFill>
                <a:effectLst/>
                <a:latin typeface="Inter"/>
              </a:rPr>
              <a:t>4. Insights clés :</a:t>
            </a:r>
          </a:p>
          <a:p>
            <a:pPr algn="l">
              <a:buFont typeface="Arial" panose="020B0604020202020204" pitchFamily="34" charset="0"/>
              <a:buChar char="•"/>
            </a:pPr>
            <a:r>
              <a:rPr lang="fr-FR" b="0" i="0" dirty="0">
                <a:solidFill>
                  <a:srgbClr val="404040"/>
                </a:solidFill>
                <a:effectLst/>
                <a:latin typeface="Inter"/>
              </a:rPr>
              <a:t>Les variables liées à la taille du bâtiment (</a:t>
            </a:r>
            <a:r>
              <a:rPr lang="fr-FR" b="1" i="0" dirty="0" err="1">
                <a:solidFill>
                  <a:srgbClr val="404040"/>
                </a:solidFill>
                <a:effectLst/>
                <a:latin typeface="Inter"/>
              </a:rPr>
              <a:t>PropertyGFABuilding</a:t>
            </a:r>
            <a:r>
              <a:rPr lang="fr-FR" b="1" i="0" dirty="0">
                <a:solidFill>
                  <a:srgbClr val="404040"/>
                </a:solidFill>
                <a:effectLst/>
                <a:latin typeface="Inter"/>
              </a:rPr>
              <a:t>(s)</a:t>
            </a:r>
            <a:r>
              <a:rPr lang="fr-FR" b="0" i="0" dirty="0">
                <a:solidFill>
                  <a:srgbClr val="404040"/>
                </a:solidFill>
                <a:effectLst/>
                <a:latin typeface="Inter"/>
              </a:rPr>
              <a:t>) et à l'intensité énergétique (</a:t>
            </a:r>
            <a:r>
              <a:rPr lang="fr-FR" b="1" i="0" dirty="0" err="1">
                <a:solidFill>
                  <a:srgbClr val="404040"/>
                </a:solidFill>
                <a:effectLst/>
                <a:latin typeface="Inter"/>
              </a:rPr>
              <a:t>SourceEUiWN</a:t>
            </a:r>
            <a:r>
              <a:rPr lang="fr-FR" b="0" i="0" dirty="0">
                <a:solidFill>
                  <a:srgbClr val="404040"/>
                </a:solidFill>
                <a:effectLst/>
                <a:latin typeface="Inter"/>
              </a:rPr>
              <a:t>) sont les principaux drivers de la prédiction.</a:t>
            </a:r>
          </a:p>
          <a:p>
            <a:pPr algn="l">
              <a:spcBef>
                <a:spcPts val="300"/>
              </a:spcBef>
              <a:buFont typeface="Arial" panose="020B0604020202020204" pitchFamily="34" charset="0"/>
              <a:buChar char="•"/>
            </a:pPr>
            <a:r>
              <a:rPr lang="fr-FR" b="0" i="0" dirty="0">
                <a:solidFill>
                  <a:srgbClr val="404040"/>
                </a:solidFill>
                <a:effectLst/>
                <a:latin typeface="Inter"/>
              </a:rPr>
              <a:t>Les types de propriétés (comme les hôpitaux ou les zones de parking) ont un impact significatif, reflétant leur consommation énergétique spécifique.</a:t>
            </a:r>
          </a:p>
          <a:p>
            <a:pPr algn="l">
              <a:spcBef>
                <a:spcPts val="300"/>
              </a:spcBef>
              <a:buFont typeface="Arial" panose="020B0604020202020204" pitchFamily="34" charset="0"/>
              <a:buChar char="•"/>
            </a:pPr>
            <a:r>
              <a:rPr lang="fr-FR" b="0" i="0" dirty="0">
                <a:solidFill>
                  <a:srgbClr val="404040"/>
                </a:solidFill>
                <a:effectLst/>
                <a:latin typeface="Inter"/>
              </a:rPr>
              <a:t>Le modèle capture bien les effets de la taille et du type de propriété sur les émissions de gaz à effet de serre.</a:t>
            </a:r>
          </a:p>
          <a:p>
            <a:pPr algn="l"/>
            <a:r>
              <a:rPr lang="fr-FR" b="1" i="0" dirty="0">
                <a:solidFill>
                  <a:srgbClr val="404040"/>
                </a:solidFill>
                <a:effectLst/>
                <a:latin typeface="Inter"/>
              </a:rPr>
              <a:t>5. Conclusion :</a:t>
            </a:r>
          </a:p>
          <a:p>
            <a:pPr algn="l">
              <a:buFont typeface="Arial" panose="020B0604020202020204" pitchFamily="34" charset="0"/>
              <a:buChar char="•"/>
            </a:pPr>
            <a:r>
              <a:rPr lang="fr-FR" b="0" i="0" dirty="0">
                <a:solidFill>
                  <a:srgbClr val="404040"/>
                </a:solidFill>
                <a:effectLst/>
                <a:latin typeface="Inter"/>
              </a:rPr>
              <a:t>Cette analyse SHAP nous permet d'identifier les facteurs les plus influents dans la prédiction des émissions de gaz à effet de serre. Ces insights peuvent guider les décisions pour réduire les émissions, par exemple en ciblant les bâtiments les plus énergivores ou en optimisant les infrastructures existantes.</a:t>
            </a:r>
          </a:p>
          <a:p>
            <a:endParaRPr lang="fr-FR" dirty="0"/>
          </a:p>
        </p:txBody>
      </p:sp>
      <p:sp>
        <p:nvSpPr>
          <p:cNvPr id="4" name="Espace réservé du numéro de diapositive 3">
            <a:extLst>
              <a:ext uri="{FF2B5EF4-FFF2-40B4-BE49-F238E27FC236}">
                <a16:creationId xmlns:a16="http://schemas.microsoft.com/office/drawing/2014/main" id="{45ED2D61-CF73-D14C-0C60-965A45276B1E}"/>
              </a:ext>
            </a:extLst>
          </p:cNvPr>
          <p:cNvSpPr>
            <a:spLocks noGrp="1"/>
          </p:cNvSpPr>
          <p:nvPr>
            <p:ph type="sldNum" sz="quarter" idx="5"/>
          </p:nvPr>
        </p:nvSpPr>
        <p:spPr/>
        <p:txBody>
          <a:bodyPr/>
          <a:lstStyle/>
          <a:p>
            <a:fld id="{CF199843-168D-46C8-BE8F-EF4E0FBC5722}" type="slidenum">
              <a:rPr lang="fr-FR" smtClean="0"/>
              <a:t>37</a:t>
            </a:fld>
            <a:endParaRPr lang="fr-FR"/>
          </a:p>
        </p:txBody>
      </p:sp>
    </p:spTree>
    <p:extLst>
      <p:ext uri="{BB962C8B-B14F-4D97-AF65-F5344CB8AC3E}">
        <p14:creationId xmlns:p14="http://schemas.microsoft.com/office/powerpoint/2010/main" val="28637457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E01FD-117C-D2AB-BBE4-1D2473E68BC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FB30BDA-240C-5B3A-C347-44E2D6C25FD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5076765-CBCD-D124-4988-28C006B07DBC}"/>
              </a:ext>
            </a:extLst>
          </p:cNvPr>
          <p:cNvSpPr>
            <a:spLocks noGrp="1"/>
          </p:cNvSpPr>
          <p:nvPr>
            <p:ph type="body" idx="1"/>
          </p:nvPr>
        </p:nvSpPr>
        <p:spPr/>
        <p:txBody>
          <a:bodyPr/>
          <a:lstStyle/>
          <a:p>
            <a:pPr algn="l"/>
            <a:r>
              <a:rPr lang="fr-FR" b="1" i="0" dirty="0">
                <a:solidFill>
                  <a:srgbClr val="404040"/>
                </a:solidFill>
                <a:effectLst/>
                <a:latin typeface="Inter"/>
              </a:rPr>
              <a:t>Titre : Analyse SHAP - Importance des variables pour la prédiction des émissions de gaz à effet de serre</a:t>
            </a:r>
          </a:p>
          <a:p>
            <a:pPr algn="l"/>
            <a:r>
              <a:rPr lang="fr-FR" b="1" i="0" dirty="0">
                <a:solidFill>
                  <a:srgbClr val="404040"/>
                </a:solidFill>
                <a:effectLst/>
                <a:latin typeface="Inter"/>
              </a:rPr>
              <a:t>1. Contexte du graphique :</a:t>
            </a:r>
          </a:p>
          <a:p>
            <a:pPr algn="l">
              <a:buFont typeface="Arial" panose="020B0604020202020204" pitchFamily="34" charset="0"/>
              <a:buChar char="•"/>
            </a:pPr>
            <a:r>
              <a:rPr lang="fr-FR" b="0" i="0" dirty="0">
                <a:solidFill>
                  <a:srgbClr val="404040"/>
                </a:solidFill>
                <a:effectLst/>
                <a:latin typeface="Inter"/>
              </a:rPr>
              <a:t>Ce graphique SHAP permet de comprendre quelles variables ont le plus d'impact sur les prédictions du modèle </a:t>
            </a:r>
            <a:r>
              <a:rPr lang="fr-FR" b="0" i="0" dirty="0" err="1">
                <a:solidFill>
                  <a:srgbClr val="404040"/>
                </a:solidFill>
                <a:effectLst/>
                <a:latin typeface="Inter"/>
              </a:rPr>
              <a:t>Bayesian</a:t>
            </a:r>
            <a:r>
              <a:rPr lang="fr-FR" b="0" i="0" dirty="0">
                <a:solidFill>
                  <a:srgbClr val="404040"/>
                </a:solidFill>
                <a:effectLst/>
                <a:latin typeface="Inter"/>
              </a:rPr>
              <a:t> Ridge pour les émissions totales de gaz à effet de serre (</a:t>
            </a:r>
            <a:r>
              <a:rPr lang="fr-FR" b="0" i="0" dirty="0" err="1">
                <a:solidFill>
                  <a:srgbClr val="404040"/>
                </a:solidFill>
                <a:effectLst/>
                <a:latin typeface="Inter"/>
              </a:rPr>
              <a:t>TotalGHGEmissions</a:t>
            </a:r>
            <a:r>
              <a:rPr lang="fr-FR" b="0" i="0" dirty="0">
                <a:solidFill>
                  <a:srgbClr val="404040"/>
                </a:solidFill>
                <a:effectLst/>
                <a:latin typeface="Inter"/>
              </a:rPr>
              <a:t>).</a:t>
            </a:r>
          </a:p>
          <a:p>
            <a:pPr algn="l">
              <a:spcBef>
                <a:spcPts val="300"/>
              </a:spcBef>
              <a:buFont typeface="Arial" panose="020B0604020202020204" pitchFamily="34" charset="0"/>
              <a:buChar char="•"/>
            </a:pPr>
            <a:r>
              <a:rPr lang="fr-FR" b="0" i="0" dirty="0">
                <a:solidFill>
                  <a:srgbClr val="404040"/>
                </a:solidFill>
                <a:effectLst/>
                <a:latin typeface="Inter"/>
              </a:rPr>
              <a:t>SHAP quantifie la contribution de chaque variable à la prédiction, en termes d'impact positif ou négatif.</a:t>
            </a:r>
          </a:p>
          <a:p>
            <a:pPr algn="l"/>
            <a:r>
              <a:rPr lang="fr-FR" b="1" i="0" dirty="0">
                <a:solidFill>
                  <a:srgbClr val="404040"/>
                </a:solidFill>
                <a:effectLst/>
                <a:latin typeface="Inter"/>
              </a:rPr>
              <a:t>2. Description des éléments :</a:t>
            </a:r>
          </a:p>
          <a:p>
            <a:pPr algn="l">
              <a:buFont typeface="Arial" panose="020B0604020202020204" pitchFamily="34" charset="0"/>
              <a:buChar char="•"/>
            </a:pPr>
            <a:r>
              <a:rPr lang="fr-FR" b="1" i="0" dirty="0">
                <a:solidFill>
                  <a:srgbClr val="404040"/>
                </a:solidFill>
                <a:effectLst/>
                <a:latin typeface="Inter"/>
              </a:rPr>
              <a:t>Axe vertical (Y)</a:t>
            </a:r>
            <a:r>
              <a:rPr lang="fr-FR" b="0" i="0" dirty="0">
                <a:solidFill>
                  <a:srgbClr val="404040"/>
                </a:solidFill>
                <a:effectLst/>
                <a:latin typeface="Inter"/>
              </a:rPr>
              <a:t> : Liste des variables utilisées par le modèle, classées par ordre décroissant d'importance (de haut en bas).</a:t>
            </a:r>
          </a:p>
          <a:p>
            <a:pPr algn="l">
              <a:spcBef>
                <a:spcPts val="300"/>
              </a:spcBef>
              <a:buFont typeface="Arial" panose="020B0604020202020204" pitchFamily="34" charset="0"/>
              <a:buChar char="•"/>
            </a:pPr>
            <a:r>
              <a:rPr lang="fr-FR" b="1" i="0" dirty="0">
                <a:solidFill>
                  <a:srgbClr val="404040"/>
                </a:solidFill>
                <a:effectLst/>
                <a:latin typeface="Inter"/>
              </a:rPr>
              <a:t>Axe horizontal (X)</a:t>
            </a:r>
            <a:r>
              <a:rPr lang="fr-FR" b="0" i="0" dirty="0">
                <a:solidFill>
                  <a:srgbClr val="404040"/>
                </a:solidFill>
                <a:effectLst/>
                <a:latin typeface="Inter"/>
              </a:rPr>
              <a:t> : La valeur SHAP, qui représente l'impact de chaque variable sur la prédiction du modèle.</a:t>
            </a:r>
          </a:p>
          <a:p>
            <a:pPr algn="l">
              <a:spcBef>
                <a:spcPts val="300"/>
              </a:spcBef>
              <a:spcAft>
                <a:spcPts val="300"/>
              </a:spcAft>
              <a:buFont typeface="Arial" panose="020B0604020202020204" pitchFamily="34" charset="0"/>
              <a:buChar char="•"/>
            </a:pPr>
            <a:r>
              <a:rPr lang="fr-FR" b="1" i="0" dirty="0">
                <a:solidFill>
                  <a:srgbClr val="404040"/>
                </a:solidFill>
                <a:effectLst/>
                <a:latin typeface="Inter"/>
              </a:rPr>
              <a:t>Couleurs</a:t>
            </a:r>
            <a:r>
              <a:rPr lang="fr-FR" b="0" i="0" dirty="0">
                <a:solidFill>
                  <a:srgbClr val="404040"/>
                </a:solidFill>
                <a:effectLst/>
                <a:latin typeface="Inter"/>
              </a:rPr>
              <a:t> : Les points colorés indiquent la valeur des variables :</a:t>
            </a:r>
          </a:p>
          <a:p>
            <a:pPr marL="742950" lvl="1" indent="-285750" algn="l">
              <a:spcBef>
                <a:spcPts val="300"/>
              </a:spcBef>
              <a:buFont typeface="Arial" panose="020B0604020202020204" pitchFamily="34" charset="0"/>
              <a:buChar char="•"/>
            </a:pPr>
            <a:r>
              <a:rPr lang="fr-FR" b="1" i="0" dirty="0">
                <a:solidFill>
                  <a:srgbClr val="404040"/>
                </a:solidFill>
                <a:effectLst/>
                <a:latin typeface="Inter"/>
              </a:rPr>
              <a:t>Rouge</a:t>
            </a:r>
            <a:r>
              <a:rPr lang="fr-FR" b="0" i="0" dirty="0">
                <a:solidFill>
                  <a:srgbClr val="404040"/>
                </a:solidFill>
                <a:effectLst/>
                <a:latin typeface="Inter"/>
              </a:rPr>
              <a:t> : Valeurs élevées de la variable.</a:t>
            </a:r>
          </a:p>
          <a:p>
            <a:pPr marL="742950" lvl="1" indent="-285750" algn="l">
              <a:spcBef>
                <a:spcPts val="300"/>
              </a:spcBef>
              <a:buFont typeface="Arial" panose="020B0604020202020204" pitchFamily="34" charset="0"/>
              <a:buChar char="•"/>
            </a:pPr>
            <a:r>
              <a:rPr lang="fr-FR" b="1" i="0" dirty="0">
                <a:solidFill>
                  <a:srgbClr val="404040"/>
                </a:solidFill>
                <a:effectLst/>
                <a:latin typeface="Inter"/>
              </a:rPr>
              <a:t>Bleu</a:t>
            </a:r>
            <a:r>
              <a:rPr lang="fr-FR" b="0" i="0" dirty="0">
                <a:solidFill>
                  <a:srgbClr val="404040"/>
                </a:solidFill>
                <a:effectLst/>
                <a:latin typeface="Inter"/>
              </a:rPr>
              <a:t> : Valeurs faibles de la variable.</a:t>
            </a:r>
          </a:p>
          <a:p>
            <a:pPr algn="l"/>
            <a:r>
              <a:rPr lang="fr-FR" b="1" i="0" dirty="0">
                <a:solidFill>
                  <a:srgbClr val="404040"/>
                </a:solidFill>
                <a:effectLst/>
                <a:latin typeface="Inter"/>
              </a:rPr>
              <a:t>3. Interprétation des résultats :</a:t>
            </a:r>
          </a:p>
          <a:p>
            <a:pPr algn="l">
              <a:spcAft>
                <a:spcPts val="300"/>
              </a:spcAft>
              <a:buFont typeface="Arial" panose="020B0604020202020204" pitchFamily="34" charset="0"/>
              <a:buChar char="•"/>
            </a:pPr>
            <a:r>
              <a:rPr lang="fr-FR" b="1" i="0" dirty="0">
                <a:solidFill>
                  <a:srgbClr val="404040"/>
                </a:solidFill>
                <a:effectLst/>
                <a:latin typeface="Inter"/>
              </a:rPr>
              <a:t>Variables les plus importantes</a:t>
            </a:r>
            <a:r>
              <a:rPr lang="fr-FR" b="0" i="0" dirty="0">
                <a:solidFill>
                  <a:srgbClr val="404040"/>
                </a:solidFill>
                <a:effectLst/>
                <a:latin typeface="Inter"/>
              </a:rPr>
              <a:t> :</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SecondLargestPropertyUseTypeGFA</a:t>
            </a:r>
            <a:r>
              <a:rPr lang="fr-FR" b="0" i="0" dirty="0">
                <a:solidFill>
                  <a:srgbClr val="404040"/>
                </a:solidFill>
                <a:effectLst/>
                <a:latin typeface="Inter"/>
              </a:rPr>
              <a:t> : Cette variable a le plus grand impact sur les prédictions du modèle. Les valeurs élevées (en rouge) tendent à augmenter les émissions de gaz à effet de serre, tandis que les valeurs faibles (en bleu) les diminuent.</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SourceEUiWN</a:t>
            </a:r>
            <a:r>
              <a:rPr lang="fr-FR" b="1" i="0" dirty="0">
                <a:solidFill>
                  <a:srgbClr val="404040"/>
                </a:solidFill>
                <a:effectLst/>
                <a:latin typeface="Inter"/>
              </a:rPr>
              <a:t>(</a:t>
            </a:r>
            <a:r>
              <a:rPr lang="fr-FR" b="1" i="0" dirty="0" err="1">
                <a:solidFill>
                  <a:srgbClr val="404040"/>
                </a:solidFill>
                <a:effectLst/>
                <a:latin typeface="Inter"/>
              </a:rPr>
              <a:t>kBtu</a:t>
            </a:r>
            <a:r>
              <a:rPr lang="fr-FR" b="1" i="0" dirty="0">
                <a:solidFill>
                  <a:srgbClr val="404040"/>
                </a:solidFill>
                <a:effectLst/>
                <a:latin typeface="Inter"/>
              </a:rPr>
              <a:t>/</a:t>
            </a:r>
            <a:r>
              <a:rPr lang="fr-FR" b="1" i="0" dirty="0" err="1">
                <a:solidFill>
                  <a:srgbClr val="404040"/>
                </a:solidFill>
                <a:effectLst/>
                <a:latin typeface="Inter"/>
              </a:rPr>
              <a:t>sf</a:t>
            </a:r>
            <a:r>
              <a:rPr lang="fr-FR" b="1" i="0" dirty="0">
                <a:solidFill>
                  <a:srgbClr val="404040"/>
                </a:solidFill>
                <a:effectLst/>
                <a:latin typeface="Inter"/>
              </a:rPr>
              <a:t>)</a:t>
            </a:r>
            <a:r>
              <a:rPr lang="fr-FR" b="0" i="0" dirty="0">
                <a:solidFill>
                  <a:srgbClr val="404040"/>
                </a:solidFill>
                <a:effectLst/>
                <a:latin typeface="Inter"/>
              </a:rPr>
              <a:t> : Une variable clé qui influence fortement la prédiction. Les valeurs élevées sont associées à des émissions plus importantes.</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SecondLargestPropertyUseType_Parking</a:t>
            </a:r>
            <a:r>
              <a:rPr lang="fr-FR" b="0" i="0" dirty="0">
                <a:solidFill>
                  <a:srgbClr val="404040"/>
                </a:solidFill>
                <a:effectLst/>
                <a:latin typeface="Inter"/>
              </a:rPr>
              <a:t> : Les zones de parking ont un impact significatif, probablement en raison de leur utilisation énergétique spécifique.</a:t>
            </a:r>
          </a:p>
          <a:p>
            <a:pPr algn="l">
              <a:spcBef>
                <a:spcPts val="300"/>
              </a:spcBef>
              <a:spcAft>
                <a:spcPts val="300"/>
              </a:spcAft>
              <a:buFont typeface="Arial" panose="020B0604020202020204" pitchFamily="34" charset="0"/>
              <a:buChar char="•"/>
            </a:pPr>
            <a:r>
              <a:rPr lang="fr-FR" b="1" i="0" dirty="0">
                <a:solidFill>
                  <a:srgbClr val="404040"/>
                </a:solidFill>
                <a:effectLst/>
                <a:latin typeface="Inter"/>
              </a:rPr>
              <a:t>Autres variables notables</a:t>
            </a:r>
            <a:r>
              <a:rPr lang="fr-FR" b="0" i="0" dirty="0">
                <a:solidFill>
                  <a:srgbClr val="404040"/>
                </a:solidFill>
                <a:effectLst/>
                <a:latin typeface="Inter"/>
              </a:rPr>
              <a:t> :</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PropertyGFABuilding</a:t>
            </a:r>
            <a:r>
              <a:rPr lang="fr-FR" b="1" i="0" dirty="0">
                <a:solidFill>
                  <a:srgbClr val="404040"/>
                </a:solidFill>
                <a:effectLst/>
                <a:latin typeface="Inter"/>
              </a:rPr>
              <a:t>(s)</a:t>
            </a:r>
            <a:r>
              <a:rPr lang="fr-FR" b="0" i="0" dirty="0">
                <a:solidFill>
                  <a:srgbClr val="404040"/>
                </a:solidFill>
                <a:effectLst/>
                <a:latin typeface="Inter"/>
              </a:rPr>
              <a:t> : La taille du bâtiment joue un rôle, avec des bâtiments plus grands (en rouge) ayant tendance à émettre plus de gaz à effet de serre.</a:t>
            </a:r>
          </a:p>
          <a:p>
            <a:pPr marL="742950" lvl="1" indent="-285750" algn="l">
              <a:spcBef>
                <a:spcPts val="300"/>
              </a:spcBef>
              <a:buFont typeface="Arial" panose="020B0604020202020204" pitchFamily="34" charset="0"/>
              <a:buChar char="•"/>
            </a:pPr>
            <a:r>
              <a:rPr lang="fr-FR" b="1" i="0" dirty="0" err="1">
                <a:solidFill>
                  <a:srgbClr val="404040"/>
                </a:solidFill>
                <a:effectLst/>
                <a:latin typeface="Inter"/>
              </a:rPr>
              <a:t>LargestPropertyUseType_Hospital</a:t>
            </a:r>
            <a:r>
              <a:rPr lang="fr-FR" b="0" i="0" dirty="0">
                <a:solidFill>
                  <a:srgbClr val="404040"/>
                </a:solidFill>
                <a:effectLst/>
                <a:latin typeface="Inter"/>
              </a:rPr>
              <a:t> : Les hôpitaux ont un impact significatif, reflétant leur forte consommation d'énergie et leurs émissions associées.</a:t>
            </a:r>
          </a:p>
          <a:p>
            <a:pPr algn="l">
              <a:spcBef>
                <a:spcPts val="300"/>
              </a:spcBef>
              <a:spcAft>
                <a:spcPts val="300"/>
              </a:spcAft>
              <a:buFont typeface="Arial" panose="020B0604020202020204" pitchFamily="34" charset="0"/>
              <a:buChar char="•"/>
            </a:pPr>
            <a:r>
              <a:rPr lang="fr-FR" b="1" i="0" dirty="0">
                <a:solidFill>
                  <a:srgbClr val="404040"/>
                </a:solidFill>
                <a:effectLst/>
                <a:latin typeface="Inter"/>
              </a:rPr>
              <a:t>Variables moins importantes</a:t>
            </a:r>
            <a:r>
              <a:rPr lang="fr-FR" b="0" i="0" dirty="0">
                <a:solidFill>
                  <a:srgbClr val="404040"/>
                </a:solidFill>
                <a:effectLst/>
                <a:latin typeface="Inter"/>
              </a:rPr>
              <a:t> :</a:t>
            </a:r>
          </a:p>
          <a:p>
            <a:pPr marL="742950" lvl="1" indent="-285750" algn="l">
              <a:spcBef>
                <a:spcPts val="300"/>
              </a:spcBef>
              <a:buFont typeface="Arial" panose="020B0604020202020204" pitchFamily="34" charset="0"/>
              <a:buChar char="•"/>
            </a:pPr>
            <a:r>
              <a:rPr lang="fr-FR" b="0" i="0" dirty="0">
                <a:solidFill>
                  <a:srgbClr val="404040"/>
                </a:solidFill>
                <a:effectLst/>
                <a:latin typeface="Inter"/>
              </a:rPr>
              <a:t>Les types de propriétés comme </a:t>
            </a:r>
            <a:r>
              <a:rPr lang="fr-FR" b="1" i="0" dirty="0" err="1">
                <a:solidFill>
                  <a:srgbClr val="404040"/>
                </a:solidFill>
                <a:effectLst/>
                <a:latin typeface="Inter"/>
              </a:rPr>
              <a:t>Supermarket</a:t>
            </a:r>
            <a:r>
              <a:rPr lang="fr-FR" b="1" i="0" dirty="0">
                <a:solidFill>
                  <a:srgbClr val="404040"/>
                </a:solidFill>
                <a:effectLst/>
                <a:latin typeface="Inter"/>
              </a:rPr>
              <a:t>/</a:t>
            </a:r>
            <a:r>
              <a:rPr lang="fr-FR" b="1" i="0" dirty="0" err="1">
                <a:solidFill>
                  <a:srgbClr val="404040"/>
                </a:solidFill>
                <a:effectLst/>
                <a:latin typeface="Inter"/>
              </a:rPr>
              <a:t>Grocery</a:t>
            </a:r>
            <a:r>
              <a:rPr lang="fr-FR" b="1" i="0" dirty="0">
                <a:solidFill>
                  <a:srgbClr val="404040"/>
                </a:solidFill>
                <a:effectLst/>
                <a:latin typeface="Inter"/>
              </a:rPr>
              <a:t> Store</a:t>
            </a:r>
            <a:r>
              <a:rPr lang="fr-FR" b="0" i="0" dirty="0">
                <a:solidFill>
                  <a:srgbClr val="404040"/>
                </a:solidFill>
                <a:effectLst/>
                <a:latin typeface="Inter"/>
              </a:rPr>
              <a:t>, </a:t>
            </a:r>
            <a:r>
              <a:rPr lang="fr-FR" b="1" i="0" dirty="0">
                <a:solidFill>
                  <a:srgbClr val="404040"/>
                </a:solidFill>
                <a:effectLst/>
                <a:latin typeface="Inter"/>
              </a:rPr>
              <a:t>Non-</a:t>
            </a:r>
            <a:r>
              <a:rPr lang="fr-FR" b="1" i="0" dirty="0" err="1">
                <a:solidFill>
                  <a:srgbClr val="404040"/>
                </a:solidFill>
                <a:effectLst/>
                <a:latin typeface="Inter"/>
              </a:rPr>
              <a:t>Refrigerated</a:t>
            </a:r>
            <a:r>
              <a:rPr lang="fr-FR" b="1" i="0" dirty="0">
                <a:solidFill>
                  <a:srgbClr val="404040"/>
                </a:solidFill>
                <a:effectLst/>
                <a:latin typeface="Inter"/>
              </a:rPr>
              <a:t> Warehouse</a:t>
            </a:r>
            <a:r>
              <a:rPr lang="fr-FR" b="0" i="0" dirty="0">
                <a:solidFill>
                  <a:srgbClr val="404040"/>
                </a:solidFill>
                <a:effectLst/>
                <a:latin typeface="Inter"/>
              </a:rPr>
              <a:t>, ou </a:t>
            </a:r>
            <a:r>
              <a:rPr lang="fr-FR" b="1" i="0" dirty="0">
                <a:solidFill>
                  <a:srgbClr val="404040"/>
                </a:solidFill>
                <a:effectLst/>
                <a:latin typeface="Inter"/>
              </a:rPr>
              <a:t>K-12 </a:t>
            </a:r>
            <a:r>
              <a:rPr lang="fr-FR" b="1" i="0" dirty="0" err="1">
                <a:solidFill>
                  <a:srgbClr val="404040"/>
                </a:solidFill>
                <a:effectLst/>
                <a:latin typeface="Inter"/>
              </a:rPr>
              <a:t>School</a:t>
            </a:r>
            <a:r>
              <a:rPr lang="fr-FR" b="0" i="0" dirty="0">
                <a:solidFill>
                  <a:srgbClr val="404040"/>
                </a:solidFill>
                <a:effectLst/>
                <a:latin typeface="Inter"/>
              </a:rPr>
              <a:t> ont un impact moindre sur les prédictions, mais restent pertinentes pour le modèle.</a:t>
            </a:r>
          </a:p>
          <a:p>
            <a:pPr algn="l"/>
            <a:r>
              <a:rPr lang="fr-FR" b="1" i="0" dirty="0">
                <a:solidFill>
                  <a:srgbClr val="404040"/>
                </a:solidFill>
                <a:effectLst/>
                <a:latin typeface="Inter"/>
              </a:rPr>
              <a:t>4. Insights clés :</a:t>
            </a:r>
          </a:p>
          <a:p>
            <a:pPr algn="l">
              <a:buFont typeface="Arial" panose="020B0604020202020204" pitchFamily="34" charset="0"/>
              <a:buChar char="•"/>
            </a:pPr>
            <a:r>
              <a:rPr lang="fr-FR" b="0" i="0" dirty="0">
                <a:solidFill>
                  <a:srgbClr val="404040"/>
                </a:solidFill>
                <a:effectLst/>
                <a:latin typeface="Inter"/>
              </a:rPr>
              <a:t>Les variables liées à la taille du bâtiment (</a:t>
            </a:r>
            <a:r>
              <a:rPr lang="fr-FR" b="1" i="0" dirty="0" err="1">
                <a:solidFill>
                  <a:srgbClr val="404040"/>
                </a:solidFill>
                <a:effectLst/>
                <a:latin typeface="Inter"/>
              </a:rPr>
              <a:t>PropertyGFABuilding</a:t>
            </a:r>
            <a:r>
              <a:rPr lang="fr-FR" b="1" i="0" dirty="0">
                <a:solidFill>
                  <a:srgbClr val="404040"/>
                </a:solidFill>
                <a:effectLst/>
                <a:latin typeface="Inter"/>
              </a:rPr>
              <a:t>(s)</a:t>
            </a:r>
            <a:r>
              <a:rPr lang="fr-FR" b="0" i="0" dirty="0">
                <a:solidFill>
                  <a:srgbClr val="404040"/>
                </a:solidFill>
                <a:effectLst/>
                <a:latin typeface="Inter"/>
              </a:rPr>
              <a:t>) et à l'intensité énergétique (</a:t>
            </a:r>
            <a:r>
              <a:rPr lang="fr-FR" b="1" i="0" dirty="0" err="1">
                <a:solidFill>
                  <a:srgbClr val="404040"/>
                </a:solidFill>
                <a:effectLst/>
                <a:latin typeface="Inter"/>
              </a:rPr>
              <a:t>SourceEUiWN</a:t>
            </a:r>
            <a:r>
              <a:rPr lang="fr-FR" b="0" i="0" dirty="0">
                <a:solidFill>
                  <a:srgbClr val="404040"/>
                </a:solidFill>
                <a:effectLst/>
                <a:latin typeface="Inter"/>
              </a:rPr>
              <a:t>) sont les principaux drivers de la prédiction.</a:t>
            </a:r>
          </a:p>
          <a:p>
            <a:pPr algn="l">
              <a:spcBef>
                <a:spcPts val="300"/>
              </a:spcBef>
              <a:buFont typeface="Arial" panose="020B0604020202020204" pitchFamily="34" charset="0"/>
              <a:buChar char="•"/>
            </a:pPr>
            <a:r>
              <a:rPr lang="fr-FR" b="0" i="0" dirty="0">
                <a:solidFill>
                  <a:srgbClr val="404040"/>
                </a:solidFill>
                <a:effectLst/>
                <a:latin typeface="Inter"/>
              </a:rPr>
              <a:t>Les types de propriétés (comme les hôpitaux ou les zones de parking) ont un impact significatif, reflétant leur consommation énergétique spécifique.</a:t>
            </a:r>
          </a:p>
          <a:p>
            <a:pPr algn="l">
              <a:spcBef>
                <a:spcPts val="300"/>
              </a:spcBef>
              <a:buFont typeface="Arial" panose="020B0604020202020204" pitchFamily="34" charset="0"/>
              <a:buChar char="•"/>
            </a:pPr>
            <a:r>
              <a:rPr lang="fr-FR" b="0" i="0" dirty="0">
                <a:solidFill>
                  <a:srgbClr val="404040"/>
                </a:solidFill>
                <a:effectLst/>
                <a:latin typeface="Inter"/>
              </a:rPr>
              <a:t>Le modèle capture bien les effets de la taille et du type de propriété sur les émissions de gaz à effet de serre.</a:t>
            </a:r>
          </a:p>
          <a:p>
            <a:pPr algn="l"/>
            <a:r>
              <a:rPr lang="fr-FR" b="1" i="0" dirty="0">
                <a:solidFill>
                  <a:srgbClr val="404040"/>
                </a:solidFill>
                <a:effectLst/>
                <a:latin typeface="Inter"/>
              </a:rPr>
              <a:t>5. Conclusion :</a:t>
            </a:r>
          </a:p>
          <a:p>
            <a:pPr algn="l">
              <a:buFont typeface="Arial" panose="020B0604020202020204" pitchFamily="34" charset="0"/>
              <a:buChar char="•"/>
            </a:pPr>
            <a:r>
              <a:rPr lang="fr-FR" b="0" i="0" dirty="0">
                <a:solidFill>
                  <a:srgbClr val="404040"/>
                </a:solidFill>
                <a:effectLst/>
                <a:latin typeface="Inter"/>
              </a:rPr>
              <a:t>Cette analyse SHAP nous permet d'identifier les facteurs les plus influents dans la prédiction des émissions de gaz à effet de serre. Ces insights peuvent guider les décisions pour réduire les émissions, par exemple en ciblant les bâtiments les plus énergivores ou en optimisant les infrastructures existantes.</a:t>
            </a:r>
          </a:p>
          <a:p>
            <a:endParaRPr lang="fr-FR" dirty="0"/>
          </a:p>
        </p:txBody>
      </p:sp>
      <p:sp>
        <p:nvSpPr>
          <p:cNvPr id="4" name="Espace réservé du numéro de diapositive 3">
            <a:extLst>
              <a:ext uri="{FF2B5EF4-FFF2-40B4-BE49-F238E27FC236}">
                <a16:creationId xmlns:a16="http://schemas.microsoft.com/office/drawing/2014/main" id="{75891616-DAC5-7144-FBFA-559CF75411EA}"/>
              </a:ext>
            </a:extLst>
          </p:cNvPr>
          <p:cNvSpPr>
            <a:spLocks noGrp="1"/>
          </p:cNvSpPr>
          <p:nvPr>
            <p:ph type="sldNum" sz="quarter" idx="5"/>
          </p:nvPr>
        </p:nvSpPr>
        <p:spPr/>
        <p:txBody>
          <a:bodyPr/>
          <a:lstStyle/>
          <a:p>
            <a:fld id="{CF199843-168D-46C8-BE8F-EF4E0FBC5722}" type="slidenum">
              <a:rPr lang="fr-FR" smtClean="0"/>
              <a:t>38</a:t>
            </a:fld>
            <a:endParaRPr lang="fr-FR"/>
          </a:p>
        </p:txBody>
      </p:sp>
    </p:spTree>
    <p:extLst>
      <p:ext uri="{BB962C8B-B14F-4D97-AF65-F5344CB8AC3E}">
        <p14:creationId xmlns:p14="http://schemas.microsoft.com/office/powerpoint/2010/main" val="321095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22140-B8B0-ABD4-082C-DC1B9DEDCB2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EC08D91-57AA-9CB2-2631-5EECF547C4E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F820367-2BD0-EE31-EB0B-AD7AB470D61E}"/>
              </a:ext>
            </a:extLst>
          </p:cNvPr>
          <p:cNvSpPr>
            <a:spLocks noGrp="1"/>
          </p:cNvSpPr>
          <p:nvPr>
            <p:ph type="body" idx="1"/>
          </p:nvPr>
        </p:nvSpPr>
        <p:spPr/>
        <p:txBody>
          <a:bodyPr/>
          <a:lstStyle/>
          <a:p>
            <a:pPr algn="l"/>
            <a:r>
              <a:rPr lang="fr-FR" b="1" i="0" dirty="0">
                <a:solidFill>
                  <a:srgbClr val="404040"/>
                </a:solidFill>
                <a:effectLst/>
                <a:latin typeface="Inter"/>
              </a:rPr>
              <a:t>Titre : Prédictions individuelles pour </a:t>
            </a:r>
            <a:r>
              <a:rPr lang="fr-FR" b="1" i="0" dirty="0" err="1">
                <a:solidFill>
                  <a:srgbClr val="404040"/>
                </a:solidFill>
                <a:effectLst/>
                <a:latin typeface="Inter"/>
              </a:rPr>
              <a:t>TotalGHGEmissions</a:t>
            </a:r>
            <a:r>
              <a:rPr lang="fr-FR" b="1" i="0" dirty="0">
                <a:solidFill>
                  <a:srgbClr val="404040"/>
                </a:solidFill>
                <a:effectLst/>
                <a:latin typeface="Inter"/>
              </a:rPr>
              <a:t> avec </a:t>
            </a:r>
            <a:r>
              <a:rPr lang="fr-FR" b="1" i="0" dirty="0" err="1">
                <a:solidFill>
                  <a:srgbClr val="404040"/>
                </a:solidFill>
                <a:effectLst/>
                <a:latin typeface="Inter"/>
              </a:rPr>
              <a:t>Bayesian</a:t>
            </a:r>
            <a:r>
              <a:rPr lang="fr-FR" b="1" i="0" dirty="0">
                <a:solidFill>
                  <a:srgbClr val="404040"/>
                </a:solidFill>
                <a:effectLst/>
                <a:latin typeface="Inter"/>
              </a:rPr>
              <a:t> Ridge</a:t>
            </a:r>
          </a:p>
          <a:p>
            <a:pPr algn="l"/>
            <a:r>
              <a:rPr lang="fr-FR" b="1" i="0" dirty="0">
                <a:solidFill>
                  <a:srgbClr val="404040"/>
                </a:solidFill>
                <a:effectLst/>
                <a:latin typeface="Inter"/>
              </a:rPr>
              <a:t>1. Contexte du graphique :</a:t>
            </a:r>
          </a:p>
          <a:p>
            <a:pPr algn="l">
              <a:buFont typeface="Arial" panose="020B0604020202020204" pitchFamily="34" charset="0"/>
              <a:buChar char="•"/>
            </a:pPr>
            <a:r>
              <a:rPr lang="fr-FR" b="0" i="0" dirty="0">
                <a:solidFill>
                  <a:srgbClr val="404040"/>
                </a:solidFill>
                <a:effectLst/>
                <a:latin typeface="Inter"/>
              </a:rPr>
              <a:t>Ce graphique compare les prédictions du modèle </a:t>
            </a:r>
            <a:r>
              <a:rPr lang="fr-FR" b="0" i="0" dirty="0" err="1">
                <a:solidFill>
                  <a:srgbClr val="404040"/>
                </a:solidFill>
                <a:effectLst/>
                <a:latin typeface="Inter"/>
              </a:rPr>
              <a:t>Bayesian</a:t>
            </a:r>
            <a:r>
              <a:rPr lang="fr-FR" b="0" i="0" dirty="0">
                <a:solidFill>
                  <a:srgbClr val="404040"/>
                </a:solidFill>
                <a:effectLst/>
                <a:latin typeface="Inter"/>
              </a:rPr>
              <a:t> Ridge aux valeurs réelles (</a:t>
            </a:r>
            <a:r>
              <a:rPr lang="fr-FR" b="0" i="0" dirty="0" err="1">
                <a:solidFill>
                  <a:srgbClr val="404040"/>
                </a:solidFill>
                <a:effectLst/>
                <a:latin typeface="Inter"/>
              </a:rPr>
              <a:t>True</a:t>
            </a:r>
            <a:r>
              <a:rPr lang="fr-FR" b="0" i="0" dirty="0">
                <a:solidFill>
                  <a:srgbClr val="404040"/>
                </a:solidFill>
                <a:effectLst/>
                <a:latin typeface="Inter"/>
              </a:rPr>
              <a:t> Values) pour les émissions totales de gaz à effet de serre.</a:t>
            </a:r>
          </a:p>
          <a:p>
            <a:pPr algn="l">
              <a:spcBef>
                <a:spcPts val="300"/>
              </a:spcBef>
              <a:buFont typeface="Arial" panose="020B0604020202020204" pitchFamily="34" charset="0"/>
              <a:buChar char="•"/>
            </a:pPr>
            <a:r>
              <a:rPr lang="fr-FR" b="0" i="0" dirty="0">
                <a:solidFill>
                  <a:srgbClr val="404040"/>
                </a:solidFill>
                <a:effectLst/>
                <a:latin typeface="Inter"/>
              </a:rPr>
              <a:t>Les prédictions sont divisées en deux ensembles : les prédictions sur l'ensemble d'entraînement (Train </a:t>
            </a:r>
            <a:r>
              <a:rPr lang="fr-FR" b="0" i="0" dirty="0" err="1">
                <a:solidFill>
                  <a:srgbClr val="404040"/>
                </a:solidFill>
                <a:effectLst/>
                <a:latin typeface="Inter"/>
              </a:rPr>
              <a:t>Predictions</a:t>
            </a:r>
            <a:r>
              <a:rPr lang="fr-FR" b="0" i="0" dirty="0">
                <a:solidFill>
                  <a:srgbClr val="404040"/>
                </a:solidFill>
                <a:effectLst/>
                <a:latin typeface="Inter"/>
              </a:rPr>
              <a:t>) et les prédictions sur l'ensemble de test (Test </a:t>
            </a:r>
            <a:r>
              <a:rPr lang="fr-FR" b="0" i="0" dirty="0" err="1">
                <a:solidFill>
                  <a:srgbClr val="404040"/>
                </a:solidFill>
                <a:effectLst/>
                <a:latin typeface="Inter"/>
              </a:rPr>
              <a:t>Predictions</a:t>
            </a:r>
            <a:r>
              <a:rPr lang="fr-FR" b="0" i="0" dirty="0">
                <a:solidFill>
                  <a:srgbClr val="404040"/>
                </a:solidFill>
                <a:effectLst/>
                <a:latin typeface="Inter"/>
              </a:rPr>
              <a:t>).</a:t>
            </a:r>
          </a:p>
          <a:p>
            <a:pPr algn="l"/>
            <a:r>
              <a:rPr lang="fr-FR" b="1" i="0" dirty="0">
                <a:solidFill>
                  <a:srgbClr val="404040"/>
                </a:solidFill>
                <a:effectLst/>
                <a:latin typeface="Inter"/>
              </a:rPr>
              <a:t>2. Description des éléments :</a:t>
            </a:r>
          </a:p>
          <a:p>
            <a:pPr algn="l">
              <a:buFont typeface="Arial" panose="020B0604020202020204" pitchFamily="34" charset="0"/>
              <a:buChar char="•"/>
            </a:pPr>
            <a:r>
              <a:rPr lang="fr-FR" b="1" i="0" dirty="0">
                <a:solidFill>
                  <a:srgbClr val="404040"/>
                </a:solidFill>
                <a:effectLst/>
                <a:latin typeface="Inter"/>
              </a:rPr>
              <a:t>Axe horizontal (X)</a:t>
            </a:r>
            <a:r>
              <a:rPr lang="fr-FR" b="0" i="0" dirty="0">
                <a:solidFill>
                  <a:srgbClr val="404040"/>
                </a:solidFill>
                <a:effectLst/>
                <a:latin typeface="Inter"/>
              </a:rPr>
              <a:t> : Les valeurs réelles des émissions (</a:t>
            </a:r>
            <a:r>
              <a:rPr lang="fr-FR" b="0" i="0" dirty="0" err="1">
                <a:solidFill>
                  <a:srgbClr val="404040"/>
                </a:solidFill>
                <a:effectLst/>
                <a:latin typeface="Inter"/>
              </a:rPr>
              <a:t>True</a:t>
            </a:r>
            <a:r>
              <a:rPr lang="fr-FR" b="0" i="0" dirty="0">
                <a:solidFill>
                  <a:srgbClr val="404040"/>
                </a:solidFill>
                <a:effectLst/>
                <a:latin typeface="Inter"/>
              </a:rPr>
              <a:t> Values).</a:t>
            </a:r>
          </a:p>
          <a:p>
            <a:pPr algn="l">
              <a:spcBef>
                <a:spcPts val="300"/>
              </a:spcBef>
              <a:buFont typeface="Arial" panose="020B0604020202020204" pitchFamily="34" charset="0"/>
              <a:buChar char="•"/>
            </a:pPr>
            <a:r>
              <a:rPr lang="fr-FR" b="1" i="0" dirty="0">
                <a:solidFill>
                  <a:srgbClr val="404040"/>
                </a:solidFill>
                <a:effectLst/>
                <a:latin typeface="Inter"/>
              </a:rPr>
              <a:t>Axe vertical (Y)</a:t>
            </a:r>
            <a:r>
              <a:rPr lang="fr-FR" b="0" i="0" dirty="0">
                <a:solidFill>
                  <a:srgbClr val="404040"/>
                </a:solidFill>
                <a:effectLst/>
                <a:latin typeface="Inter"/>
              </a:rPr>
              <a:t> : Les valeurs prédites par le modèle (</a:t>
            </a:r>
            <a:r>
              <a:rPr lang="fr-FR" b="0" i="0" dirty="0" err="1">
                <a:solidFill>
                  <a:srgbClr val="404040"/>
                </a:solidFill>
                <a:effectLst/>
                <a:latin typeface="Inter"/>
              </a:rPr>
              <a:t>Predictions</a:t>
            </a:r>
            <a:r>
              <a:rPr lang="fr-FR" b="0" i="0" dirty="0">
                <a:solidFill>
                  <a:srgbClr val="404040"/>
                </a:solidFill>
                <a:effectLst/>
                <a:latin typeface="Inter"/>
              </a:rPr>
              <a:t>).</a:t>
            </a:r>
          </a:p>
          <a:p>
            <a:pPr algn="l">
              <a:spcBef>
                <a:spcPts val="300"/>
              </a:spcBef>
              <a:buFont typeface="Arial" panose="020B0604020202020204" pitchFamily="34" charset="0"/>
              <a:buChar char="•"/>
            </a:pPr>
            <a:r>
              <a:rPr lang="fr-FR" b="1" i="0" dirty="0">
                <a:solidFill>
                  <a:srgbClr val="404040"/>
                </a:solidFill>
                <a:effectLst/>
                <a:latin typeface="Inter"/>
              </a:rPr>
              <a:t>Ligne diagonale</a:t>
            </a:r>
            <a:r>
              <a:rPr lang="fr-FR" b="0" i="0" dirty="0">
                <a:solidFill>
                  <a:srgbClr val="404040"/>
                </a:solidFill>
                <a:effectLst/>
                <a:latin typeface="Inter"/>
              </a:rPr>
              <a:t> : Représente la ligne idéale où les prédictions seraient parfaitement alignées avec les valeurs réelles.</a:t>
            </a:r>
          </a:p>
          <a:p>
            <a:pPr algn="l">
              <a:spcBef>
                <a:spcPts val="300"/>
              </a:spcBef>
              <a:buFont typeface="Arial" panose="020B0604020202020204" pitchFamily="34" charset="0"/>
              <a:buChar char="•"/>
            </a:pPr>
            <a:r>
              <a:rPr lang="fr-FR" b="1" i="0" dirty="0">
                <a:solidFill>
                  <a:srgbClr val="404040"/>
                </a:solidFill>
                <a:effectLst/>
                <a:latin typeface="Inter"/>
              </a:rPr>
              <a:t>Points bleus (Train </a:t>
            </a:r>
            <a:r>
              <a:rPr lang="fr-FR" b="1" i="0" dirty="0" err="1">
                <a:solidFill>
                  <a:srgbClr val="404040"/>
                </a:solidFill>
                <a:effectLst/>
                <a:latin typeface="Inter"/>
              </a:rPr>
              <a:t>Predictions</a:t>
            </a:r>
            <a:r>
              <a:rPr lang="fr-FR" b="1" i="0" dirty="0">
                <a:solidFill>
                  <a:srgbClr val="404040"/>
                </a:solidFill>
                <a:effectLst/>
                <a:latin typeface="Inter"/>
              </a:rPr>
              <a:t>)</a:t>
            </a:r>
            <a:r>
              <a:rPr lang="fr-FR" b="0" i="0" dirty="0">
                <a:solidFill>
                  <a:srgbClr val="404040"/>
                </a:solidFill>
                <a:effectLst/>
                <a:latin typeface="Inter"/>
              </a:rPr>
              <a:t> : Les prédictions faites sur l'ensemble d'entraînement.</a:t>
            </a:r>
          </a:p>
          <a:p>
            <a:pPr algn="l">
              <a:spcBef>
                <a:spcPts val="300"/>
              </a:spcBef>
              <a:buFont typeface="Arial" panose="020B0604020202020204" pitchFamily="34" charset="0"/>
              <a:buChar char="•"/>
            </a:pPr>
            <a:r>
              <a:rPr lang="fr-FR" b="1" i="0" dirty="0">
                <a:solidFill>
                  <a:srgbClr val="404040"/>
                </a:solidFill>
                <a:effectLst/>
                <a:latin typeface="Inter"/>
              </a:rPr>
              <a:t>Points rouges (Test </a:t>
            </a:r>
            <a:r>
              <a:rPr lang="fr-FR" b="1" i="0" dirty="0" err="1">
                <a:solidFill>
                  <a:srgbClr val="404040"/>
                </a:solidFill>
                <a:effectLst/>
                <a:latin typeface="Inter"/>
              </a:rPr>
              <a:t>Predictions</a:t>
            </a:r>
            <a:r>
              <a:rPr lang="fr-FR" b="1" i="0" dirty="0">
                <a:solidFill>
                  <a:srgbClr val="404040"/>
                </a:solidFill>
                <a:effectLst/>
                <a:latin typeface="Inter"/>
              </a:rPr>
              <a:t>)</a:t>
            </a:r>
            <a:r>
              <a:rPr lang="fr-FR" b="0" i="0" dirty="0">
                <a:solidFill>
                  <a:srgbClr val="404040"/>
                </a:solidFill>
                <a:effectLst/>
                <a:latin typeface="Inter"/>
              </a:rPr>
              <a:t> : Les prédictions faites sur l'ensemble de test.</a:t>
            </a:r>
          </a:p>
          <a:p>
            <a:pPr algn="l"/>
            <a:r>
              <a:rPr lang="fr-FR" b="1" i="0" dirty="0">
                <a:solidFill>
                  <a:srgbClr val="404040"/>
                </a:solidFill>
                <a:effectLst/>
                <a:latin typeface="Inter"/>
              </a:rPr>
              <a:t>3. Interprétation des résultats :</a:t>
            </a:r>
          </a:p>
          <a:p>
            <a:pPr algn="l">
              <a:spcAft>
                <a:spcPts val="300"/>
              </a:spcAft>
              <a:buFont typeface="Arial" panose="020B0604020202020204" pitchFamily="34" charset="0"/>
              <a:buChar char="•"/>
            </a:pPr>
            <a:r>
              <a:rPr lang="fr-FR" b="1" i="0" dirty="0">
                <a:solidFill>
                  <a:srgbClr val="404040"/>
                </a:solidFill>
                <a:effectLst/>
                <a:latin typeface="Inter"/>
              </a:rPr>
              <a:t>Alignement des prédictions</a:t>
            </a:r>
            <a:r>
              <a:rPr lang="fr-FR" b="0" i="0" dirty="0">
                <a:solidFill>
                  <a:srgbClr val="404040"/>
                </a:solidFill>
                <a:effectLst/>
                <a:latin typeface="Inter"/>
              </a:rPr>
              <a:t> :</a:t>
            </a:r>
          </a:p>
          <a:p>
            <a:pPr marL="742950" lvl="1" indent="-285750" algn="l">
              <a:spcBef>
                <a:spcPts val="300"/>
              </a:spcBef>
              <a:buFont typeface="Arial" panose="020B0604020202020204" pitchFamily="34" charset="0"/>
              <a:buChar char="•"/>
            </a:pPr>
            <a:r>
              <a:rPr lang="fr-FR" b="0" i="0" dirty="0">
                <a:solidFill>
                  <a:srgbClr val="404040"/>
                </a:solidFill>
                <a:effectLst/>
                <a:latin typeface="Inter"/>
              </a:rPr>
              <a:t>Si les points (bleus et rouges) sont proches de la ligne diagonale, cela indique que le modèle fait des prédictions précises.</a:t>
            </a:r>
          </a:p>
          <a:p>
            <a:pPr marL="742950" lvl="1" indent="-285750" algn="l">
              <a:spcBef>
                <a:spcPts val="300"/>
              </a:spcBef>
              <a:buFont typeface="Arial" panose="020B0604020202020204" pitchFamily="34" charset="0"/>
              <a:buChar char="•"/>
            </a:pPr>
            <a:r>
              <a:rPr lang="fr-FR" b="0" i="0" dirty="0">
                <a:solidFill>
                  <a:srgbClr val="404040"/>
                </a:solidFill>
                <a:effectLst/>
                <a:latin typeface="Inter"/>
              </a:rPr>
              <a:t>Les écarts par rapport à la ligne diagonale montrent des erreurs de prédiction.</a:t>
            </a:r>
          </a:p>
          <a:p>
            <a:pPr algn="l">
              <a:spcBef>
                <a:spcPts val="300"/>
              </a:spcBef>
              <a:spcAft>
                <a:spcPts val="300"/>
              </a:spcAft>
              <a:buFont typeface="Arial" panose="020B0604020202020204" pitchFamily="34" charset="0"/>
              <a:buChar char="•"/>
            </a:pPr>
            <a:r>
              <a:rPr lang="fr-FR" b="1" i="0" dirty="0">
                <a:solidFill>
                  <a:srgbClr val="404040"/>
                </a:solidFill>
                <a:effectLst/>
                <a:latin typeface="Inter"/>
              </a:rPr>
              <a:t>Performance sur l'entraînement vs test</a:t>
            </a:r>
            <a:r>
              <a:rPr lang="fr-FR" b="0" i="0" dirty="0">
                <a:solidFill>
                  <a:srgbClr val="404040"/>
                </a:solidFill>
                <a:effectLst/>
                <a:latin typeface="Inter"/>
              </a:rPr>
              <a:t> :</a:t>
            </a:r>
          </a:p>
          <a:p>
            <a:pPr marL="742950" lvl="1" indent="-285750" algn="l">
              <a:spcBef>
                <a:spcPts val="300"/>
              </a:spcBef>
              <a:buFont typeface="Arial" panose="020B0604020202020204" pitchFamily="34" charset="0"/>
              <a:buChar char="•"/>
            </a:pPr>
            <a:r>
              <a:rPr lang="fr-FR" b="1" i="0" dirty="0">
                <a:solidFill>
                  <a:srgbClr val="404040"/>
                </a:solidFill>
                <a:effectLst/>
                <a:latin typeface="Inter"/>
              </a:rPr>
              <a:t>Train </a:t>
            </a:r>
            <a:r>
              <a:rPr lang="fr-FR" b="1" i="0" dirty="0" err="1">
                <a:solidFill>
                  <a:srgbClr val="404040"/>
                </a:solidFill>
                <a:effectLst/>
                <a:latin typeface="Inter"/>
              </a:rPr>
              <a:t>Predictions</a:t>
            </a:r>
            <a:r>
              <a:rPr lang="fr-FR" b="1" i="0" dirty="0">
                <a:solidFill>
                  <a:srgbClr val="404040"/>
                </a:solidFill>
                <a:effectLst/>
                <a:latin typeface="Inter"/>
              </a:rPr>
              <a:t> (bleu)</a:t>
            </a:r>
            <a:r>
              <a:rPr lang="fr-FR" b="0" i="0" dirty="0">
                <a:solidFill>
                  <a:srgbClr val="404040"/>
                </a:solidFill>
                <a:effectLst/>
                <a:latin typeface="Inter"/>
              </a:rPr>
              <a:t> : Les prédictions sur l'ensemble d'entraînement sont généralement plus précises, car le modèle a été optimisé sur ces données.</a:t>
            </a:r>
          </a:p>
          <a:p>
            <a:pPr marL="742950" lvl="1" indent="-285750" algn="l">
              <a:spcBef>
                <a:spcPts val="300"/>
              </a:spcBef>
              <a:buFont typeface="Arial" panose="020B0604020202020204" pitchFamily="34" charset="0"/>
              <a:buChar char="•"/>
            </a:pPr>
            <a:r>
              <a:rPr lang="fr-FR" b="1" i="0" dirty="0">
                <a:solidFill>
                  <a:srgbClr val="404040"/>
                </a:solidFill>
                <a:effectLst/>
                <a:latin typeface="Inter"/>
              </a:rPr>
              <a:t>Test </a:t>
            </a:r>
            <a:r>
              <a:rPr lang="fr-FR" b="1" i="0" dirty="0" err="1">
                <a:solidFill>
                  <a:srgbClr val="404040"/>
                </a:solidFill>
                <a:effectLst/>
                <a:latin typeface="Inter"/>
              </a:rPr>
              <a:t>Predictions</a:t>
            </a:r>
            <a:r>
              <a:rPr lang="fr-FR" b="1" i="0" dirty="0">
                <a:solidFill>
                  <a:srgbClr val="404040"/>
                </a:solidFill>
                <a:effectLst/>
                <a:latin typeface="Inter"/>
              </a:rPr>
              <a:t> (rouge)</a:t>
            </a:r>
            <a:r>
              <a:rPr lang="fr-FR" b="0" i="0" dirty="0">
                <a:solidFill>
                  <a:srgbClr val="404040"/>
                </a:solidFill>
                <a:effectLst/>
                <a:latin typeface="Inter"/>
              </a:rPr>
              <a:t> : Les prédictions sur l'ensemble de test montrent comment le modèle généralise à de nouvelles données. Des écarts importants ici pourraient indiquer un surapprentissage (</a:t>
            </a:r>
            <a:r>
              <a:rPr lang="fr-FR" b="0" i="0" dirty="0" err="1">
                <a:solidFill>
                  <a:srgbClr val="404040"/>
                </a:solidFill>
                <a:effectLst/>
                <a:latin typeface="Inter"/>
              </a:rPr>
              <a:t>overfitting</a:t>
            </a:r>
            <a:r>
              <a:rPr lang="fr-FR" b="0" i="0" dirty="0">
                <a:solidFill>
                  <a:srgbClr val="404040"/>
                </a:solidFill>
                <a:effectLst/>
                <a:latin typeface="Inter"/>
              </a:rPr>
              <a:t>).</a:t>
            </a:r>
          </a:p>
          <a:p>
            <a:pPr algn="l">
              <a:spcBef>
                <a:spcPts val="300"/>
              </a:spcBef>
              <a:spcAft>
                <a:spcPts val="300"/>
              </a:spcAft>
              <a:buFont typeface="Arial" panose="020B0604020202020204" pitchFamily="34" charset="0"/>
              <a:buChar char="•"/>
            </a:pPr>
            <a:r>
              <a:rPr lang="fr-FR" b="1" i="0" dirty="0">
                <a:solidFill>
                  <a:srgbClr val="404040"/>
                </a:solidFill>
                <a:effectLst/>
                <a:latin typeface="Inter"/>
              </a:rPr>
              <a:t>Tendances observées</a:t>
            </a:r>
            <a:r>
              <a:rPr lang="fr-FR" b="0" i="0" dirty="0">
                <a:solidFill>
                  <a:srgbClr val="404040"/>
                </a:solidFill>
                <a:effectLst/>
                <a:latin typeface="Inter"/>
              </a:rPr>
              <a:t> :</a:t>
            </a:r>
          </a:p>
          <a:p>
            <a:pPr marL="742950" lvl="1" indent="-285750" algn="l">
              <a:spcBef>
                <a:spcPts val="300"/>
              </a:spcBef>
              <a:buFont typeface="Arial" panose="020B0604020202020204" pitchFamily="34" charset="0"/>
              <a:buChar char="•"/>
            </a:pPr>
            <a:r>
              <a:rPr lang="fr-FR" b="0" i="0" dirty="0">
                <a:solidFill>
                  <a:srgbClr val="404040"/>
                </a:solidFill>
                <a:effectLst/>
                <a:latin typeface="Inter"/>
              </a:rPr>
              <a:t>Si les points rouges (test) sont bien répartis autour de la ligne diagonale, cela suggère que le modèle généralise bien.</a:t>
            </a:r>
          </a:p>
          <a:p>
            <a:pPr marL="742950" lvl="1" indent="-285750" algn="l">
              <a:spcBef>
                <a:spcPts val="300"/>
              </a:spcBef>
              <a:buFont typeface="Arial" panose="020B0604020202020204" pitchFamily="34" charset="0"/>
              <a:buChar char="•"/>
            </a:pPr>
            <a:r>
              <a:rPr lang="fr-FR" b="0" i="0" dirty="0">
                <a:solidFill>
                  <a:srgbClr val="404040"/>
                </a:solidFill>
                <a:effectLst/>
                <a:latin typeface="Inter"/>
              </a:rPr>
              <a:t>Si les points rouges s'éloignent significativement de la ligne, cela peut indiquer que le modèle a du mal à prédire sur des données non vues.</a:t>
            </a:r>
          </a:p>
          <a:p>
            <a:pPr algn="l"/>
            <a:r>
              <a:rPr lang="fr-FR" b="1" i="0" dirty="0">
                <a:solidFill>
                  <a:srgbClr val="404040"/>
                </a:solidFill>
                <a:effectLst/>
                <a:latin typeface="Inter"/>
              </a:rPr>
              <a:t>4. Insights clés :</a:t>
            </a:r>
          </a:p>
          <a:p>
            <a:pPr algn="l">
              <a:buFont typeface="Arial" panose="020B0604020202020204" pitchFamily="34" charset="0"/>
              <a:buChar char="•"/>
            </a:pPr>
            <a:r>
              <a:rPr lang="fr-FR" b="0" i="0" dirty="0">
                <a:solidFill>
                  <a:srgbClr val="404040"/>
                </a:solidFill>
                <a:effectLst/>
                <a:latin typeface="Inter"/>
              </a:rPr>
              <a:t>Le modèle semble performant sur l'ensemble d'entraînement, mais il est crucial d'évaluer sa performance sur l'ensemble de test pour vérifier sa capacité à généraliser.</a:t>
            </a:r>
          </a:p>
          <a:p>
            <a:pPr algn="l">
              <a:spcBef>
                <a:spcPts val="300"/>
              </a:spcBef>
              <a:buFont typeface="Arial" panose="020B0604020202020204" pitchFamily="34" charset="0"/>
              <a:buChar char="•"/>
            </a:pPr>
            <a:r>
              <a:rPr lang="fr-FR" b="0" i="0" dirty="0">
                <a:solidFill>
                  <a:srgbClr val="404040"/>
                </a:solidFill>
                <a:effectLst/>
                <a:latin typeface="Inter"/>
              </a:rPr>
              <a:t>Les prédictions sur l'ensemble de test montrent [commenter la proximité des points rouges à la ligne diagonale, par exemple si elles sont bien alignées ou dispersées].</a:t>
            </a:r>
          </a:p>
          <a:p>
            <a:pPr algn="l"/>
            <a:r>
              <a:rPr lang="fr-FR" b="1" i="0" dirty="0">
                <a:solidFill>
                  <a:srgbClr val="404040"/>
                </a:solidFill>
                <a:effectLst/>
                <a:latin typeface="Inter"/>
              </a:rPr>
              <a:t>5. Conclusion :</a:t>
            </a:r>
          </a:p>
          <a:p>
            <a:pPr algn="l">
              <a:buFont typeface="Arial" panose="020B0604020202020204" pitchFamily="34" charset="0"/>
              <a:buChar char="•"/>
            </a:pPr>
            <a:r>
              <a:rPr lang="fr-FR" b="0" i="0" dirty="0">
                <a:solidFill>
                  <a:srgbClr val="404040"/>
                </a:solidFill>
                <a:effectLst/>
                <a:latin typeface="Inter"/>
              </a:rPr>
              <a:t>Ce graphique nous permet de visualiser la performance du modèle </a:t>
            </a:r>
            <a:r>
              <a:rPr lang="fr-FR" b="0" i="0" dirty="0" err="1">
                <a:solidFill>
                  <a:srgbClr val="404040"/>
                </a:solidFill>
                <a:effectLst/>
                <a:latin typeface="Inter"/>
              </a:rPr>
              <a:t>Bayesian</a:t>
            </a:r>
            <a:r>
              <a:rPr lang="fr-FR" b="0" i="0" dirty="0">
                <a:solidFill>
                  <a:srgbClr val="404040"/>
                </a:solidFill>
                <a:effectLst/>
                <a:latin typeface="Inter"/>
              </a:rPr>
              <a:t> Ridge. Si les prédictions sur l'ensemble de test sont proches des valeurs réelles, le modèle est robuste. Sinon, des ajustements pourraient être nécessaires pour améliorer sa généralisation.</a:t>
            </a:r>
          </a:p>
          <a:p>
            <a:pPr algn="l">
              <a:spcBef>
                <a:spcPts val="300"/>
              </a:spcBef>
              <a:buFont typeface="Arial" panose="020B0604020202020204" pitchFamily="34" charset="0"/>
              <a:buChar char="•"/>
            </a:pPr>
            <a:r>
              <a:rPr lang="fr-FR" b="0" i="0" dirty="0">
                <a:solidFill>
                  <a:srgbClr val="404040"/>
                </a:solidFill>
                <a:effectLst/>
                <a:latin typeface="Inter"/>
              </a:rPr>
              <a:t>Cette analyse est essentielle pour valider l'utilité du modèle dans des scénarios réels.</a:t>
            </a:r>
          </a:p>
          <a:p>
            <a:endParaRPr lang="fr-FR" dirty="0"/>
          </a:p>
        </p:txBody>
      </p:sp>
      <p:sp>
        <p:nvSpPr>
          <p:cNvPr id="4" name="Espace réservé du numéro de diapositive 3">
            <a:extLst>
              <a:ext uri="{FF2B5EF4-FFF2-40B4-BE49-F238E27FC236}">
                <a16:creationId xmlns:a16="http://schemas.microsoft.com/office/drawing/2014/main" id="{0B3EE3DD-98DE-794E-872A-DBBCDA878A30}"/>
              </a:ext>
            </a:extLst>
          </p:cNvPr>
          <p:cNvSpPr>
            <a:spLocks noGrp="1"/>
          </p:cNvSpPr>
          <p:nvPr>
            <p:ph type="sldNum" sz="quarter" idx="5"/>
          </p:nvPr>
        </p:nvSpPr>
        <p:spPr/>
        <p:txBody>
          <a:bodyPr/>
          <a:lstStyle/>
          <a:p>
            <a:fld id="{CF199843-168D-46C8-BE8F-EF4E0FBC5722}" type="slidenum">
              <a:rPr lang="fr-FR" smtClean="0"/>
              <a:t>39</a:t>
            </a:fld>
            <a:endParaRPr lang="fr-FR"/>
          </a:p>
        </p:txBody>
      </p:sp>
    </p:spTree>
    <p:extLst>
      <p:ext uri="{BB962C8B-B14F-4D97-AF65-F5344CB8AC3E}">
        <p14:creationId xmlns:p14="http://schemas.microsoft.com/office/powerpoint/2010/main" val="3544732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F199843-168D-46C8-BE8F-EF4E0FBC5722}" type="slidenum">
              <a:rPr lang="fr-FR" smtClean="0"/>
              <a:t>4</a:t>
            </a:fld>
            <a:endParaRPr lang="fr-FR" dirty="0"/>
          </a:p>
        </p:txBody>
      </p:sp>
    </p:spTree>
    <p:extLst>
      <p:ext uri="{BB962C8B-B14F-4D97-AF65-F5344CB8AC3E}">
        <p14:creationId xmlns:p14="http://schemas.microsoft.com/office/powerpoint/2010/main" val="2402013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275BE-7F35-1845-F155-109541535AE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664446D-86DC-FA83-8CD4-398B2F174CC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CA7ABE4-3F83-49AD-5804-4A60CCEC5EC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DCD30EA8-D1E6-9014-7E1E-CA162447098F}"/>
              </a:ext>
            </a:extLst>
          </p:cNvPr>
          <p:cNvSpPr>
            <a:spLocks noGrp="1"/>
          </p:cNvSpPr>
          <p:nvPr>
            <p:ph type="sldNum" sz="quarter" idx="5"/>
          </p:nvPr>
        </p:nvSpPr>
        <p:spPr/>
        <p:txBody>
          <a:bodyPr/>
          <a:lstStyle/>
          <a:p>
            <a:fld id="{CF199843-168D-46C8-BE8F-EF4E0FBC5722}" type="slidenum">
              <a:rPr lang="fr-FR" smtClean="0"/>
              <a:t>40</a:t>
            </a:fld>
            <a:endParaRPr lang="fr-FR"/>
          </a:p>
        </p:txBody>
      </p:sp>
    </p:spTree>
    <p:extLst>
      <p:ext uri="{BB962C8B-B14F-4D97-AF65-F5344CB8AC3E}">
        <p14:creationId xmlns:p14="http://schemas.microsoft.com/office/powerpoint/2010/main" val="489541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F199843-168D-46C8-BE8F-EF4E0FBC5722}" type="slidenum">
              <a:rPr lang="fr-FR" smtClean="0"/>
              <a:t>5</a:t>
            </a:fld>
            <a:endParaRPr lang="fr-FR"/>
          </a:p>
        </p:txBody>
      </p:sp>
    </p:spTree>
    <p:extLst>
      <p:ext uri="{BB962C8B-B14F-4D97-AF65-F5344CB8AC3E}">
        <p14:creationId xmlns:p14="http://schemas.microsoft.com/office/powerpoint/2010/main" val="1704101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F199843-168D-46C8-BE8F-EF4E0FBC5722}" type="slidenum">
              <a:rPr lang="fr-FR" smtClean="0"/>
              <a:t>6</a:t>
            </a:fld>
            <a:endParaRPr lang="fr-FR"/>
          </a:p>
        </p:txBody>
      </p:sp>
    </p:spTree>
    <p:extLst>
      <p:ext uri="{BB962C8B-B14F-4D97-AF65-F5344CB8AC3E}">
        <p14:creationId xmlns:p14="http://schemas.microsoft.com/office/powerpoint/2010/main" val="3806283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15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-L'utilisation principale d'une propriété (par exemple, bureau, magasin de détail). -L'utilisation principale est définie comme une fonction représentant plus de 50 % de la propriété. -Il s'agit du champ Type de propriété - Calculé par l'EPA dans Portfolio Manager.</a:t>
            </a:r>
          </a:p>
          <a:p>
            <a:pPr>
              <a:lnSpc>
                <a:spcPct val="115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Surface brute totale du bâtiment et du stationnement.</a:t>
            </a:r>
          </a:p>
          <a:p>
            <a:pPr>
              <a:lnSpc>
                <a:spcPct val="115000"/>
              </a:lnSpc>
              <a:spcAft>
                <a:spcPts val="800"/>
              </a:spcAft>
            </a:pP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Replassable</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par </a:t>
            </a:r>
            <a:r>
              <a:rPr lang="fr-FR" sz="1800" b="1" kern="100" dirty="0" err="1">
                <a:effectLst/>
                <a:latin typeface="Aptos" panose="020B0004020202020204" pitchFamily="34" charset="0"/>
                <a:ea typeface="Aptos" panose="020B0004020202020204" pitchFamily="34" charset="0"/>
                <a:cs typeface="Times New Roman" panose="02020603050405020304" pitchFamily="18" charset="0"/>
              </a:rPr>
              <a:t>PropertyGFAParking</a:t>
            </a:r>
            <a:r>
              <a:rPr lang="fr-FR" sz="1800" b="1" kern="100" dirty="0">
                <a:effectLst/>
                <a:latin typeface="Aptos" panose="020B0004020202020204" pitchFamily="34" charset="0"/>
                <a:ea typeface="Aptos" panose="020B0004020202020204" pitchFamily="34" charset="0"/>
                <a:cs typeface="Times New Roman" panose="02020603050405020304" pitchFamily="18" charset="0"/>
              </a:rPr>
              <a:t> et </a:t>
            </a:r>
            <a:r>
              <a:rPr lang="fr-FR" sz="1800" b="1" kern="100" dirty="0" err="1">
                <a:effectLst/>
                <a:latin typeface="Aptos" panose="020B0004020202020204" pitchFamily="34" charset="0"/>
                <a:ea typeface="Aptos" panose="020B0004020202020204" pitchFamily="34" charset="0"/>
                <a:cs typeface="Times New Roman" panose="02020603050405020304" pitchFamily="18" charset="0"/>
              </a:rPr>
              <a:t>PropertyGFABuilding</a:t>
            </a:r>
            <a:r>
              <a:rPr lang="fr-FR" sz="1800" b="1" kern="100" dirty="0">
                <a:effectLst/>
                <a:latin typeface="Aptos" panose="020B0004020202020204" pitchFamily="34" charset="0"/>
                <a:ea typeface="Aptos" panose="020B0004020202020204" pitchFamily="34" charset="0"/>
                <a:cs typeface="Times New Roman" panose="02020603050405020304" pitchFamily="18" charset="0"/>
              </a:rPr>
              <a:t>(s)</a:t>
            </a:r>
            <a:endParaRPr lang="fr-FR"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All property uses reported in Portfolio Manager</a:t>
            </a:r>
            <a:endParaRPr lang="fr-FR"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CF199843-168D-46C8-BE8F-EF4E0FBC5722}" type="slidenum">
              <a:rPr lang="fr-FR" smtClean="0"/>
              <a:t>7</a:t>
            </a:fld>
            <a:endParaRPr lang="fr-FR"/>
          </a:p>
        </p:txBody>
      </p:sp>
    </p:spTree>
    <p:extLst>
      <p:ext uri="{BB962C8B-B14F-4D97-AF65-F5344CB8AC3E}">
        <p14:creationId xmlns:p14="http://schemas.microsoft.com/office/powerpoint/2010/main" val="599810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3590D-1726-5B19-454E-2DC295C334B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1F4FB82-11DF-C18E-8F54-063F205791D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B9565A8-F721-0D3B-F1A1-389DBD78B542}"/>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5E728FA-44A4-E9BC-6070-98830DE7716F}"/>
              </a:ext>
            </a:extLst>
          </p:cNvPr>
          <p:cNvSpPr>
            <a:spLocks noGrp="1"/>
          </p:cNvSpPr>
          <p:nvPr>
            <p:ph type="sldNum" sz="quarter" idx="5"/>
          </p:nvPr>
        </p:nvSpPr>
        <p:spPr/>
        <p:txBody>
          <a:bodyPr/>
          <a:lstStyle/>
          <a:p>
            <a:fld id="{CF199843-168D-46C8-BE8F-EF4E0FBC5722}" type="slidenum">
              <a:rPr lang="fr-FR" smtClean="0"/>
              <a:t>8</a:t>
            </a:fld>
            <a:endParaRPr lang="fr-FR"/>
          </a:p>
        </p:txBody>
      </p:sp>
    </p:spTree>
    <p:extLst>
      <p:ext uri="{BB962C8B-B14F-4D97-AF65-F5344CB8AC3E}">
        <p14:creationId xmlns:p14="http://schemas.microsoft.com/office/powerpoint/2010/main" val="1592469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7693C-69FE-22EE-0162-A60744D1DE3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FF9FCC3-7353-15CF-E338-05B7DF33C9B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DF65FDF-EC18-7150-BDF1-25EC2370A2A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B7F2FFCE-D7BF-20AC-181A-B9E278E98E5F}"/>
              </a:ext>
            </a:extLst>
          </p:cNvPr>
          <p:cNvSpPr>
            <a:spLocks noGrp="1"/>
          </p:cNvSpPr>
          <p:nvPr>
            <p:ph type="sldNum" sz="quarter" idx="5"/>
          </p:nvPr>
        </p:nvSpPr>
        <p:spPr/>
        <p:txBody>
          <a:bodyPr/>
          <a:lstStyle/>
          <a:p>
            <a:fld id="{CF199843-168D-46C8-BE8F-EF4E0FBC5722}" type="slidenum">
              <a:rPr lang="fr-FR" smtClean="0"/>
              <a:t>9</a:t>
            </a:fld>
            <a:endParaRPr lang="fr-FR"/>
          </a:p>
        </p:txBody>
      </p:sp>
    </p:spTree>
    <p:extLst>
      <p:ext uri="{BB962C8B-B14F-4D97-AF65-F5344CB8AC3E}">
        <p14:creationId xmlns:p14="http://schemas.microsoft.com/office/powerpoint/2010/main" val="342080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fr-FR"/>
              <a:t>Modifiez le style du titre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1D7FF40C-596E-4191-8814-2485F41744B5}" type="datetime1">
              <a:rPr lang="fr-FR" smtClean="0"/>
              <a:t>10/02/2025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4D8B171-25EA-4950-AA82-4F9485406C51}" type="slidenum">
              <a:rPr lang="fr-FR" smtClean="0"/>
              <a:t>‹N°›</a:t>
            </a:fld>
            <a:endParaRPr lang="fr-F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0914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694B711-75EB-4396-BB0C-FE1772D842A3}" type="datetime1">
              <a:rPr lang="fr-FR" smtClean="0"/>
              <a:t>10/02/2025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4D8B171-25EA-4950-AA82-4F9485406C51}" type="slidenum">
              <a:rPr lang="fr-FR" smtClean="0"/>
              <a:t>‹N°›</a:t>
            </a:fld>
            <a:endParaRPr lang="fr-FR"/>
          </a:p>
        </p:txBody>
      </p:sp>
    </p:spTree>
    <p:extLst>
      <p:ext uri="{BB962C8B-B14F-4D97-AF65-F5344CB8AC3E}">
        <p14:creationId xmlns:p14="http://schemas.microsoft.com/office/powerpoint/2010/main" val="2155411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453CC90-8E16-433B-AC66-6B9FE0E09ABE}" type="datetime1">
              <a:rPr lang="fr-FR" smtClean="0"/>
              <a:t>10/02/2025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4D8B171-25EA-4950-AA82-4F9485406C51}" type="slidenum">
              <a:rPr lang="fr-FR" smtClean="0"/>
              <a:t>‹N°›</a:t>
            </a:fld>
            <a:endParaRPr lang="fr-FR"/>
          </a:p>
        </p:txBody>
      </p:sp>
    </p:spTree>
    <p:extLst>
      <p:ext uri="{BB962C8B-B14F-4D97-AF65-F5344CB8AC3E}">
        <p14:creationId xmlns:p14="http://schemas.microsoft.com/office/powerpoint/2010/main" val="6963250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B26166-06B8-0581-C54C-9BCAD21434C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000B430-CE91-988C-DAE4-620CCE642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EF5BA758-E902-1567-8373-487B41DFA1EE}"/>
              </a:ext>
            </a:extLst>
          </p:cNvPr>
          <p:cNvSpPr>
            <a:spLocks noGrp="1"/>
          </p:cNvSpPr>
          <p:nvPr>
            <p:ph type="dt" sz="half" idx="10"/>
          </p:nvPr>
        </p:nvSpPr>
        <p:spPr/>
        <p:txBody>
          <a:bodyPr/>
          <a:lstStyle/>
          <a:p>
            <a:fld id="{ACA8286C-26C3-458F-A5D7-EB5A6594CD40}" type="datetime1">
              <a:rPr lang="fr-FR" smtClean="0"/>
              <a:t>10/02/2025</a:t>
            </a:fld>
            <a:endParaRPr lang="fr-FR"/>
          </a:p>
        </p:txBody>
      </p:sp>
      <p:sp>
        <p:nvSpPr>
          <p:cNvPr id="5" name="Espace réservé du pied de page 4">
            <a:extLst>
              <a:ext uri="{FF2B5EF4-FFF2-40B4-BE49-F238E27FC236}">
                <a16:creationId xmlns:a16="http://schemas.microsoft.com/office/drawing/2014/main" id="{FF06BDE0-415A-CFD2-44D7-836576D79C3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C292257-8C36-E0E8-CBDD-0524DE6C1940}"/>
              </a:ext>
            </a:extLst>
          </p:cNvPr>
          <p:cNvSpPr>
            <a:spLocks noGrp="1"/>
          </p:cNvSpPr>
          <p:nvPr>
            <p:ph type="sldNum" sz="quarter" idx="12"/>
          </p:nvPr>
        </p:nvSpPr>
        <p:spPr/>
        <p:txBody>
          <a:bodyPr/>
          <a:lstStyle/>
          <a:p>
            <a:fld id="{ADA4038B-4ED9-42F3-8F08-4C87D8E125FF}" type="slidenum">
              <a:rPr lang="fr-FR" smtClean="0"/>
              <a:t>‹N°›</a:t>
            </a:fld>
            <a:endParaRPr lang="fr-FR"/>
          </a:p>
        </p:txBody>
      </p:sp>
    </p:spTree>
    <p:extLst>
      <p:ext uri="{BB962C8B-B14F-4D97-AF65-F5344CB8AC3E}">
        <p14:creationId xmlns:p14="http://schemas.microsoft.com/office/powerpoint/2010/main" val="1000251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27D9D5-03D0-DE82-0BFC-B45A3DDCA06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0B94BED-FA97-8D39-2851-A0FE59447E9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1AC38BA-2BC2-6E74-E22D-7882A797E670}"/>
              </a:ext>
            </a:extLst>
          </p:cNvPr>
          <p:cNvSpPr>
            <a:spLocks noGrp="1"/>
          </p:cNvSpPr>
          <p:nvPr>
            <p:ph type="dt" sz="half" idx="10"/>
          </p:nvPr>
        </p:nvSpPr>
        <p:spPr/>
        <p:txBody>
          <a:bodyPr/>
          <a:lstStyle/>
          <a:p>
            <a:fld id="{880CFE9D-8E7C-4573-AC69-92BF81370648}" type="datetime1">
              <a:rPr lang="fr-FR" smtClean="0"/>
              <a:t>10/02/2025</a:t>
            </a:fld>
            <a:endParaRPr lang="fr-FR"/>
          </a:p>
        </p:txBody>
      </p:sp>
      <p:sp>
        <p:nvSpPr>
          <p:cNvPr id="5" name="Espace réservé du pied de page 4">
            <a:extLst>
              <a:ext uri="{FF2B5EF4-FFF2-40B4-BE49-F238E27FC236}">
                <a16:creationId xmlns:a16="http://schemas.microsoft.com/office/drawing/2014/main" id="{8FD0D32F-2D2C-64FE-E75E-503019F926B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BF16736-733A-57C5-6EC0-D3649F33219C}"/>
              </a:ext>
            </a:extLst>
          </p:cNvPr>
          <p:cNvSpPr>
            <a:spLocks noGrp="1"/>
          </p:cNvSpPr>
          <p:nvPr>
            <p:ph type="sldNum" sz="quarter" idx="12"/>
          </p:nvPr>
        </p:nvSpPr>
        <p:spPr/>
        <p:txBody>
          <a:bodyPr/>
          <a:lstStyle/>
          <a:p>
            <a:fld id="{ADA4038B-4ED9-42F3-8F08-4C87D8E125FF}" type="slidenum">
              <a:rPr lang="fr-FR" smtClean="0"/>
              <a:t>‹N°›</a:t>
            </a:fld>
            <a:endParaRPr lang="fr-FR"/>
          </a:p>
        </p:txBody>
      </p:sp>
    </p:spTree>
    <p:extLst>
      <p:ext uri="{BB962C8B-B14F-4D97-AF65-F5344CB8AC3E}">
        <p14:creationId xmlns:p14="http://schemas.microsoft.com/office/powerpoint/2010/main" val="3795762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E24F75-696C-72E1-8293-71F1B2EE55C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6D8C900-CCF0-52C9-9F13-4802B5D25A0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79F13A00-CC06-ECA0-4632-D22254541238}"/>
              </a:ext>
            </a:extLst>
          </p:cNvPr>
          <p:cNvSpPr>
            <a:spLocks noGrp="1"/>
          </p:cNvSpPr>
          <p:nvPr>
            <p:ph type="dt" sz="half" idx="10"/>
          </p:nvPr>
        </p:nvSpPr>
        <p:spPr/>
        <p:txBody>
          <a:bodyPr/>
          <a:lstStyle/>
          <a:p>
            <a:fld id="{FB57A45E-69DF-4C0A-B43D-3E006CD80FF6}" type="datetime1">
              <a:rPr lang="fr-FR" smtClean="0"/>
              <a:t>10/02/2025</a:t>
            </a:fld>
            <a:endParaRPr lang="fr-FR"/>
          </a:p>
        </p:txBody>
      </p:sp>
      <p:sp>
        <p:nvSpPr>
          <p:cNvPr id="5" name="Espace réservé du pied de page 4">
            <a:extLst>
              <a:ext uri="{FF2B5EF4-FFF2-40B4-BE49-F238E27FC236}">
                <a16:creationId xmlns:a16="http://schemas.microsoft.com/office/drawing/2014/main" id="{ACEE62D9-AFCA-8895-B2E5-12A6A00F57E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0DB45FD-147B-873F-7A8C-357C6EA0297A}"/>
              </a:ext>
            </a:extLst>
          </p:cNvPr>
          <p:cNvSpPr>
            <a:spLocks noGrp="1"/>
          </p:cNvSpPr>
          <p:nvPr>
            <p:ph type="sldNum" sz="quarter" idx="12"/>
          </p:nvPr>
        </p:nvSpPr>
        <p:spPr/>
        <p:txBody>
          <a:bodyPr/>
          <a:lstStyle/>
          <a:p>
            <a:fld id="{ADA4038B-4ED9-42F3-8F08-4C87D8E125FF}" type="slidenum">
              <a:rPr lang="fr-FR" smtClean="0"/>
              <a:t>‹N°›</a:t>
            </a:fld>
            <a:endParaRPr lang="fr-FR"/>
          </a:p>
        </p:txBody>
      </p:sp>
    </p:spTree>
    <p:extLst>
      <p:ext uri="{BB962C8B-B14F-4D97-AF65-F5344CB8AC3E}">
        <p14:creationId xmlns:p14="http://schemas.microsoft.com/office/powerpoint/2010/main" val="148936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E8992E-9A0D-7CFC-7A6C-96C5D8738D4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4B8B844-B7C5-E392-D812-BF1FA9D6294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D547CAD-9802-A805-FB44-B076C3589F5A}"/>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16F2D32-A447-8473-E46B-54E774B66EE7}"/>
              </a:ext>
            </a:extLst>
          </p:cNvPr>
          <p:cNvSpPr>
            <a:spLocks noGrp="1"/>
          </p:cNvSpPr>
          <p:nvPr>
            <p:ph type="dt" sz="half" idx="10"/>
          </p:nvPr>
        </p:nvSpPr>
        <p:spPr/>
        <p:txBody>
          <a:bodyPr/>
          <a:lstStyle/>
          <a:p>
            <a:fld id="{1B50EF2A-2A19-402C-94D9-E06429335C80}" type="datetime1">
              <a:rPr lang="fr-FR" smtClean="0"/>
              <a:t>10/02/2025</a:t>
            </a:fld>
            <a:endParaRPr lang="fr-FR"/>
          </a:p>
        </p:txBody>
      </p:sp>
      <p:sp>
        <p:nvSpPr>
          <p:cNvPr id="6" name="Espace réservé du pied de page 5">
            <a:extLst>
              <a:ext uri="{FF2B5EF4-FFF2-40B4-BE49-F238E27FC236}">
                <a16:creationId xmlns:a16="http://schemas.microsoft.com/office/drawing/2014/main" id="{FA8696EB-081E-6147-8598-1CB9AD9346F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6B61243-748D-E4B4-9A2B-520962D59FAB}"/>
              </a:ext>
            </a:extLst>
          </p:cNvPr>
          <p:cNvSpPr>
            <a:spLocks noGrp="1"/>
          </p:cNvSpPr>
          <p:nvPr>
            <p:ph type="sldNum" sz="quarter" idx="12"/>
          </p:nvPr>
        </p:nvSpPr>
        <p:spPr/>
        <p:txBody>
          <a:bodyPr/>
          <a:lstStyle/>
          <a:p>
            <a:fld id="{ADA4038B-4ED9-42F3-8F08-4C87D8E125FF}" type="slidenum">
              <a:rPr lang="fr-FR" smtClean="0"/>
              <a:t>‹N°›</a:t>
            </a:fld>
            <a:endParaRPr lang="fr-FR"/>
          </a:p>
        </p:txBody>
      </p:sp>
    </p:spTree>
    <p:extLst>
      <p:ext uri="{BB962C8B-B14F-4D97-AF65-F5344CB8AC3E}">
        <p14:creationId xmlns:p14="http://schemas.microsoft.com/office/powerpoint/2010/main" val="3002568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6D347-83AD-0A3F-62A0-C503C4F1291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09CE71B3-4172-45CF-4658-61CE70210E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FFA6FCF-E158-95C6-75CB-72E722F18A3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EA51D9D-89A6-2881-FC05-5770B16C2E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49E1D18C-79D2-DA3E-7A0F-0FAAF93E8EB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296122C-E0DA-4E57-001B-C845B2F0E948}"/>
              </a:ext>
            </a:extLst>
          </p:cNvPr>
          <p:cNvSpPr>
            <a:spLocks noGrp="1"/>
          </p:cNvSpPr>
          <p:nvPr>
            <p:ph type="dt" sz="half" idx="10"/>
          </p:nvPr>
        </p:nvSpPr>
        <p:spPr/>
        <p:txBody>
          <a:bodyPr/>
          <a:lstStyle/>
          <a:p>
            <a:fld id="{E8D9CABD-3069-4236-9084-644F73578EA4}" type="datetime1">
              <a:rPr lang="fr-FR" smtClean="0"/>
              <a:t>10/02/2025</a:t>
            </a:fld>
            <a:endParaRPr lang="fr-FR"/>
          </a:p>
        </p:txBody>
      </p:sp>
      <p:sp>
        <p:nvSpPr>
          <p:cNvPr id="8" name="Espace réservé du pied de page 7">
            <a:extLst>
              <a:ext uri="{FF2B5EF4-FFF2-40B4-BE49-F238E27FC236}">
                <a16:creationId xmlns:a16="http://schemas.microsoft.com/office/drawing/2014/main" id="{49AB1F82-3E8E-861F-6A5E-DA933A2AE10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74019527-69F0-E540-E21C-7F90DFBA5F32}"/>
              </a:ext>
            </a:extLst>
          </p:cNvPr>
          <p:cNvSpPr>
            <a:spLocks noGrp="1"/>
          </p:cNvSpPr>
          <p:nvPr>
            <p:ph type="sldNum" sz="quarter" idx="12"/>
          </p:nvPr>
        </p:nvSpPr>
        <p:spPr/>
        <p:txBody>
          <a:bodyPr/>
          <a:lstStyle/>
          <a:p>
            <a:fld id="{ADA4038B-4ED9-42F3-8F08-4C87D8E125FF}" type="slidenum">
              <a:rPr lang="fr-FR" smtClean="0"/>
              <a:t>‹N°›</a:t>
            </a:fld>
            <a:endParaRPr lang="fr-FR"/>
          </a:p>
        </p:txBody>
      </p:sp>
    </p:spTree>
    <p:extLst>
      <p:ext uri="{BB962C8B-B14F-4D97-AF65-F5344CB8AC3E}">
        <p14:creationId xmlns:p14="http://schemas.microsoft.com/office/powerpoint/2010/main" val="23876200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17A44F-7B20-FFFB-0EC9-C0A09F30B2F4}"/>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52ECC7B-8D2D-B925-CAA1-A96DFC5BC2BD}"/>
              </a:ext>
            </a:extLst>
          </p:cNvPr>
          <p:cNvSpPr>
            <a:spLocks noGrp="1"/>
          </p:cNvSpPr>
          <p:nvPr>
            <p:ph type="dt" sz="half" idx="10"/>
          </p:nvPr>
        </p:nvSpPr>
        <p:spPr/>
        <p:txBody>
          <a:bodyPr/>
          <a:lstStyle/>
          <a:p>
            <a:fld id="{6C7FBAA3-C56F-4D9F-9E38-DE70B2E568E0}" type="datetime1">
              <a:rPr lang="fr-FR" smtClean="0"/>
              <a:t>10/02/2025</a:t>
            </a:fld>
            <a:endParaRPr lang="fr-FR"/>
          </a:p>
        </p:txBody>
      </p:sp>
      <p:sp>
        <p:nvSpPr>
          <p:cNvPr id="4" name="Espace réservé du pied de page 3">
            <a:extLst>
              <a:ext uri="{FF2B5EF4-FFF2-40B4-BE49-F238E27FC236}">
                <a16:creationId xmlns:a16="http://schemas.microsoft.com/office/drawing/2014/main" id="{B75F03F7-2847-8268-0BF5-D8C633DD17D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F921795-B726-8C8C-9D51-AC4AC4D0F4EB}"/>
              </a:ext>
            </a:extLst>
          </p:cNvPr>
          <p:cNvSpPr>
            <a:spLocks noGrp="1"/>
          </p:cNvSpPr>
          <p:nvPr>
            <p:ph type="sldNum" sz="quarter" idx="12"/>
          </p:nvPr>
        </p:nvSpPr>
        <p:spPr/>
        <p:txBody>
          <a:bodyPr/>
          <a:lstStyle/>
          <a:p>
            <a:fld id="{ADA4038B-4ED9-42F3-8F08-4C87D8E125FF}" type="slidenum">
              <a:rPr lang="fr-FR" smtClean="0"/>
              <a:t>‹N°›</a:t>
            </a:fld>
            <a:endParaRPr lang="fr-FR"/>
          </a:p>
        </p:txBody>
      </p:sp>
    </p:spTree>
    <p:extLst>
      <p:ext uri="{BB962C8B-B14F-4D97-AF65-F5344CB8AC3E}">
        <p14:creationId xmlns:p14="http://schemas.microsoft.com/office/powerpoint/2010/main" val="6245126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6159E40-CC4B-846A-C652-2E7D96636213}"/>
              </a:ext>
            </a:extLst>
          </p:cNvPr>
          <p:cNvSpPr>
            <a:spLocks noGrp="1"/>
          </p:cNvSpPr>
          <p:nvPr>
            <p:ph type="dt" sz="half" idx="10"/>
          </p:nvPr>
        </p:nvSpPr>
        <p:spPr/>
        <p:txBody>
          <a:bodyPr/>
          <a:lstStyle/>
          <a:p>
            <a:fld id="{EA9FB37E-443D-4207-8BBF-2AD4C5E15D81}" type="datetime1">
              <a:rPr lang="fr-FR" smtClean="0"/>
              <a:t>10/02/2025</a:t>
            </a:fld>
            <a:endParaRPr lang="fr-FR"/>
          </a:p>
        </p:txBody>
      </p:sp>
      <p:sp>
        <p:nvSpPr>
          <p:cNvPr id="3" name="Espace réservé du pied de page 2">
            <a:extLst>
              <a:ext uri="{FF2B5EF4-FFF2-40B4-BE49-F238E27FC236}">
                <a16:creationId xmlns:a16="http://schemas.microsoft.com/office/drawing/2014/main" id="{FF1E5D1D-D807-5D3F-E95C-358F1D930723}"/>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0059D912-A2F5-161C-B167-53D8520CE20F}"/>
              </a:ext>
            </a:extLst>
          </p:cNvPr>
          <p:cNvSpPr>
            <a:spLocks noGrp="1"/>
          </p:cNvSpPr>
          <p:nvPr>
            <p:ph type="sldNum" sz="quarter" idx="12"/>
          </p:nvPr>
        </p:nvSpPr>
        <p:spPr/>
        <p:txBody>
          <a:bodyPr/>
          <a:lstStyle/>
          <a:p>
            <a:fld id="{ADA4038B-4ED9-42F3-8F08-4C87D8E125FF}" type="slidenum">
              <a:rPr lang="fr-FR" smtClean="0"/>
              <a:t>‹N°›</a:t>
            </a:fld>
            <a:endParaRPr lang="fr-FR"/>
          </a:p>
        </p:txBody>
      </p:sp>
    </p:spTree>
    <p:extLst>
      <p:ext uri="{BB962C8B-B14F-4D97-AF65-F5344CB8AC3E}">
        <p14:creationId xmlns:p14="http://schemas.microsoft.com/office/powerpoint/2010/main" val="6216596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69711A-B6EC-65B4-E9CF-C3853D1858F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B644B3A-62D6-B1B5-6651-D893439C2A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431A7CF-A4A6-5070-55ED-39FE2B0B2A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CEFF57F-17CD-8C8E-CE39-092B4461DAA9}"/>
              </a:ext>
            </a:extLst>
          </p:cNvPr>
          <p:cNvSpPr>
            <a:spLocks noGrp="1"/>
          </p:cNvSpPr>
          <p:nvPr>
            <p:ph type="dt" sz="half" idx="10"/>
          </p:nvPr>
        </p:nvSpPr>
        <p:spPr/>
        <p:txBody>
          <a:bodyPr/>
          <a:lstStyle/>
          <a:p>
            <a:fld id="{44D55833-4DA6-452D-B21C-B997DB67326D}" type="datetime1">
              <a:rPr lang="fr-FR" smtClean="0"/>
              <a:t>10/02/2025</a:t>
            </a:fld>
            <a:endParaRPr lang="fr-FR"/>
          </a:p>
        </p:txBody>
      </p:sp>
      <p:sp>
        <p:nvSpPr>
          <p:cNvPr id="6" name="Espace réservé du pied de page 5">
            <a:extLst>
              <a:ext uri="{FF2B5EF4-FFF2-40B4-BE49-F238E27FC236}">
                <a16:creationId xmlns:a16="http://schemas.microsoft.com/office/drawing/2014/main" id="{CAD7223B-B48A-61E6-7A7D-B7003420FEA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7572F8B-6642-0E83-1350-C54D855A86F2}"/>
              </a:ext>
            </a:extLst>
          </p:cNvPr>
          <p:cNvSpPr>
            <a:spLocks noGrp="1"/>
          </p:cNvSpPr>
          <p:nvPr>
            <p:ph type="sldNum" sz="quarter" idx="12"/>
          </p:nvPr>
        </p:nvSpPr>
        <p:spPr/>
        <p:txBody>
          <a:bodyPr/>
          <a:lstStyle/>
          <a:p>
            <a:fld id="{ADA4038B-4ED9-42F3-8F08-4C87D8E125FF}" type="slidenum">
              <a:rPr lang="fr-FR" smtClean="0"/>
              <a:t>‹N°›</a:t>
            </a:fld>
            <a:endParaRPr lang="fr-FR"/>
          </a:p>
        </p:txBody>
      </p:sp>
    </p:spTree>
    <p:extLst>
      <p:ext uri="{BB962C8B-B14F-4D97-AF65-F5344CB8AC3E}">
        <p14:creationId xmlns:p14="http://schemas.microsoft.com/office/powerpoint/2010/main" val="106495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02303"/>
          </a:xfrm>
        </p:spPr>
        <p:txBody>
          <a:bodyPr/>
          <a:lstStyle>
            <a:lvl1pPr marL="0">
              <a:defRPr/>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fld id="{8B8DC074-D931-4C49-9C56-436DBF91F80C}" type="datetime1">
              <a:rPr lang="fr-FR" smtClean="0"/>
              <a:t>10/02/2025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4D8B171-25EA-4950-AA82-4F9485406C51}" type="slidenum">
              <a:rPr lang="fr-FR" smtClean="0"/>
              <a:t>‹N°›</a:t>
            </a:fld>
            <a:endParaRPr lang="fr-FR"/>
          </a:p>
        </p:txBody>
      </p:sp>
    </p:spTree>
    <p:extLst>
      <p:ext uri="{BB962C8B-B14F-4D97-AF65-F5344CB8AC3E}">
        <p14:creationId xmlns:p14="http://schemas.microsoft.com/office/powerpoint/2010/main" val="25511016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4362EC-2DB3-49D9-D638-2418ACE23DE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3357A207-99FB-B007-32D9-26B3E54A57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C99B3C96-97BA-1E53-E265-E73F25A747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6AB6335-B28F-F672-B2FC-62189C3B3D64}"/>
              </a:ext>
            </a:extLst>
          </p:cNvPr>
          <p:cNvSpPr>
            <a:spLocks noGrp="1"/>
          </p:cNvSpPr>
          <p:nvPr>
            <p:ph type="dt" sz="half" idx="10"/>
          </p:nvPr>
        </p:nvSpPr>
        <p:spPr/>
        <p:txBody>
          <a:bodyPr/>
          <a:lstStyle/>
          <a:p>
            <a:fld id="{F9313CBD-EB29-4692-AFDE-AC204D75D3F6}" type="datetime1">
              <a:rPr lang="fr-FR" smtClean="0"/>
              <a:t>10/02/2025</a:t>
            </a:fld>
            <a:endParaRPr lang="fr-FR"/>
          </a:p>
        </p:txBody>
      </p:sp>
      <p:sp>
        <p:nvSpPr>
          <p:cNvPr id="6" name="Espace réservé du pied de page 5">
            <a:extLst>
              <a:ext uri="{FF2B5EF4-FFF2-40B4-BE49-F238E27FC236}">
                <a16:creationId xmlns:a16="http://schemas.microsoft.com/office/drawing/2014/main" id="{5A6ACEA6-96B4-D190-D59E-C075466DFFD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E8AE38E-2233-CB1B-3904-581DD70F7C1F}"/>
              </a:ext>
            </a:extLst>
          </p:cNvPr>
          <p:cNvSpPr>
            <a:spLocks noGrp="1"/>
          </p:cNvSpPr>
          <p:nvPr>
            <p:ph type="sldNum" sz="quarter" idx="12"/>
          </p:nvPr>
        </p:nvSpPr>
        <p:spPr/>
        <p:txBody>
          <a:bodyPr/>
          <a:lstStyle/>
          <a:p>
            <a:fld id="{ADA4038B-4ED9-42F3-8F08-4C87D8E125FF}" type="slidenum">
              <a:rPr lang="fr-FR" smtClean="0"/>
              <a:t>‹N°›</a:t>
            </a:fld>
            <a:endParaRPr lang="fr-FR"/>
          </a:p>
        </p:txBody>
      </p:sp>
    </p:spTree>
    <p:extLst>
      <p:ext uri="{BB962C8B-B14F-4D97-AF65-F5344CB8AC3E}">
        <p14:creationId xmlns:p14="http://schemas.microsoft.com/office/powerpoint/2010/main" val="10373454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E62868-7D87-7362-77AE-AA52A061DC0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012A5CF-5143-903E-8961-C4E07EA5B99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9169F92-D8BE-92AC-1C10-512DD82A62FB}"/>
              </a:ext>
            </a:extLst>
          </p:cNvPr>
          <p:cNvSpPr>
            <a:spLocks noGrp="1"/>
          </p:cNvSpPr>
          <p:nvPr>
            <p:ph type="dt" sz="half" idx="10"/>
          </p:nvPr>
        </p:nvSpPr>
        <p:spPr/>
        <p:txBody>
          <a:bodyPr/>
          <a:lstStyle/>
          <a:p>
            <a:fld id="{4FECC41A-1B8C-4902-A367-5F3BA963D75C}" type="datetime1">
              <a:rPr lang="fr-FR" smtClean="0"/>
              <a:t>10/02/2025</a:t>
            </a:fld>
            <a:endParaRPr lang="fr-FR"/>
          </a:p>
        </p:txBody>
      </p:sp>
      <p:sp>
        <p:nvSpPr>
          <p:cNvPr id="5" name="Espace réservé du pied de page 4">
            <a:extLst>
              <a:ext uri="{FF2B5EF4-FFF2-40B4-BE49-F238E27FC236}">
                <a16:creationId xmlns:a16="http://schemas.microsoft.com/office/drawing/2014/main" id="{8AA30A9C-9C6C-673C-E6BD-52E7B9D75A0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EC460D5-B90E-A100-FBF6-254F88940599}"/>
              </a:ext>
            </a:extLst>
          </p:cNvPr>
          <p:cNvSpPr>
            <a:spLocks noGrp="1"/>
          </p:cNvSpPr>
          <p:nvPr>
            <p:ph type="sldNum" sz="quarter" idx="12"/>
          </p:nvPr>
        </p:nvSpPr>
        <p:spPr/>
        <p:txBody>
          <a:bodyPr/>
          <a:lstStyle/>
          <a:p>
            <a:fld id="{ADA4038B-4ED9-42F3-8F08-4C87D8E125FF}" type="slidenum">
              <a:rPr lang="fr-FR" smtClean="0"/>
              <a:t>‹N°›</a:t>
            </a:fld>
            <a:endParaRPr lang="fr-FR"/>
          </a:p>
        </p:txBody>
      </p:sp>
    </p:spTree>
    <p:extLst>
      <p:ext uri="{BB962C8B-B14F-4D97-AF65-F5344CB8AC3E}">
        <p14:creationId xmlns:p14="http://schemas.microsoft.com/office/powerpoint/2010/main" val="6509568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94DE4E6-1FEE-E114-D76D-9886C1CBE9B1}"/>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0D864DFC-C590-CEBD-BB63-B804DEFD498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DE4EB69-50C3-EA86-7FDF-DC0CBA827B6A}"/>
              </a:ext>
            </a:extLst>
          </p:cNvPr>
          <p:cNvSpPr>
            <a:spLocks noGrp="1"/>
          </p:cNvSpPr>
          <p:nvPr>
            <p:ph type="dt" sz="half" idx="10"/>
          </p:nvPr>
        </p:nvSpPr>
        <p:spPr/>
        <p:txBody>
          <a:bodyPr/>
          <a:lstStyle/>
          <a:p>
            <a:fld id="{3CF195CC-6047-49BF-87A5-22C20DFC99D5}" type="datetime1">
              <a:rPr lang="fr-FR" smtClean="0"/>
              <a:t>10/02/2025</a:t>
            </a:fld>
            <a:endParaRPr lang="fr-FR"/>
          </a:p>
        </p:txBody>
      </p:sp>
      <p:sp>
        <p:nvSpPr>
          <p:cNvPr id="5" name="Espace réservé du pied de page 4">
            <a:extLst>
              <a:ext uri="{FF2B5EF4-FFF2-40B4-BE49-F238E27FC236}">
                <a16:creationId xmlns:a16="http://schemas.microsoft.com/office/drawing/2014/main" id="{159A1A18-37E1-5D53-7291-4CC39E55367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80B70E8-0914-7CB9-E0AB-6338EA8C9AEF}"/>
              </a:ext>
            </a:extLst>
          </p:cNvPr>
          <p:cNvSpPr>
            <a:spLocks noGrp="1"/>
          </p:cNvSpPr>
          <p:nvPr>
            <p:ph type="sldNum" sz="quarter" idx="12"/>
          </p:nvPr>
        </p:nvSpPr>
        <p:spPr/>
        <p:txBody>
          <a:bodyPr/>
          <a:lstStyle/>
          <a:p>
            <a:fld id="{ADA4038B-4ED9-42F3-8F08-4C87D8E125FF}" type="slidenum">
              <a:rPr lang="fr-FR" smtClean="0"/>
              <a:t>‹N°›</a:t>
            </a:fld>
            <a:endParaRPr lang="fr-FR"/>
          </a:p>
        </p:txBody>
      </p:sp>
    </p:spTree>
    <p:extLst>
      <p:ext uri="{BB962C8B-B14F-4D97-AF65-F5344CB8AC3E}">
        <p14:creationId xmlns:p14="http://schemas.microsoft.com/office/powerpoint/2010/main" val="134847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E0C797D3-025D-4A98-85A1-D22D7E034EF4}" type="datetime1">
              <a:rPr lang="fr-FR" smtClean="0"/>
              <a:t>10/02/2025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4D8B171-25EA-4950-AA82-4F9485406C51}" type="slidenum">
              <a:rPr lang="fr-FR" smtClean="0"/>
              <a:t>‹N°›</a:t>
            </a:fld>
            <a:endParaRPr lang="fr-F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157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4D57C4E-45DE-4C3F-9272-E542848FDA0F}" type="datetime1">
              <a:rPr lang="fr-FR" smtClean="0"/>
              <a:t>10/02/2025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A4D8B171-25EA-4950-AA82-4F9485406C51}" type="slidenum">
              <a:rPr lang="fr-FR" smtClean="0"/>
              <a:t>‹N°›</a:t>
            </a:fld>
            <a:endParaRPr lang="fr-FR"/>
          </a:p>
        </p:txBody>
      </p:sp>
    </p:spTree>
    <p:extLst>
      <p:ext uri="{BB962C8B-B14F-4D97-AF65-F5344CB8AC3E}">
        <p14:creationId xmlns:p14="http://schemas.microsoft.com/office/powerpoint/2010/main" val="3105442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610863"/>
          </a:xfrm>
        </p:spPr>
        <p:txBody>
          <a:bodyPr/>
          <a:lstStyle/>
          <a:p>
            <a:r>
              <a:rPr lang="fr-FR" dirty="0"/>
              <a:t>Modifiez le style du titre</a:t>
            </a:r>
            <a:endParaRPr lang="en-US" dirty="0"/>
          </a:p>
        </p:txBody>
      </p:sp>
      <p:sp>
        <p:nvSpPr>
          <p:cNvPr id="4" name="Content Placeholder 3"/>
          <p:cNvSpPr>
            <a:spLocks noGrp="1"/>
          </p:cNvSpPr>
          <p:nvPr>
            <p:ph sz="half" idx="2"/>
          </p:nvPr>
        </p:nvSpPr>
        <p:spPr>
          <a:xfrm>
            <a:off x="479394" y="1438176"/>
            <a:ext cx="5555646" cy="4140612"/>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6" name="Content Placeholder 5"/>
          <p:cNvSpPr>
            <a:spLocks noGrp="1"/>
          </p:cNvSpPr>
          <p:nvPr>
            <p:ph sz="quarter" idx="4"/>
          </p:nvPr>
        </p:nvSpPr>
        <p:spPr>
          <a:xfrm>
            <a:off x="6217920" y="1411547"/>
            <a:ext cx="5494686" cy="4140612"/>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7" name="Date Placeholder 6"/>
          <p:cNvSpPr>
            <a:spLocks noGrp="1"/>
          </p:cNvSpPr>
          <p:nvPr>
            <p:ph type="dt" sz="half" idx="10"/>
          </p:nvPr>
        </p:nvSpPr>
        <p:spPr/>
        <p:txBody>
          <a:bodyPr/>
          <a:lstStyle/>
          <a:p>
            <a:fld id="{EB184E4C-7C40-4ADB-A44D-5B1DA3991077}" type="datetime1">
              <a:rPr lang="fr-FR" smtClean="0"/>
              <a:t>10/02/2025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A4D8B171-25EA-4950-AA82-4F9485406C51}" type="slidenum">
              <a:rPr lang="fr-FR" smtClean="0"/>
              <a:t>‹N°›</a:t>
            </a:fld>
            <a:endParaRPr lang="fr-FR"/>
          </a:p>
        </p:txBody>
      </p:sp>
    </p:spTree>
    <p:extLst>
      <p:ext uri="{BB962C8B-B14F-4D97-AF65-F5344CB8AC3E}">
        <p14:creationId xmlns:p14="http://schemas.microsoft.com/office/powerpoint/2010/main" val="685763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E3F2962-E4E8-426F-89FD-4406B15CD7CA}" type="datetime1">
              <a:rPr lang="fr-FR" smtClean="0"/>
              <a:t>10/02/2025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A4D8B171-25EA-4950-AA82-4F9485406C51}" type="slidenum">
              <a:rPr lang="fr-FR" smtClean="0"/>
              <a:t>‹N°›</a:t>
            </a:fld>
            <a:endParaRPr lang="fr-FR"/>
          </a:p>
        </p:txBody>
      </p:sp>
    </p:spTree>
    <p:extLst>
      <p:ext uri="{BB962C8B-B14F-4D97-AF65-F5344CB8AC3E}">
        <p14:creationId xmlns:p14="http://schemas.microsoft.com/office/powerpoint/2010/main" val="1140664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754CC30-6538-49FF-B0CE-181C96293A25}" type="datetime1">
              <a:rPr lang="fr-FR" smtClean="0"/>
              <a:t>10/02/2025</a:t>
            </a:fld>
            <a:endParaRPr lang="fr-F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fr-FR"/>
          </a:p>
        </p:txBody>
      </p:sp>
      <p:sp>
        <p:nvSpPr>
          <p:cNvPr id="9" name="Slide Number Placeholder 8"/>
          <p:cNvSpPr>
            <a:spLocks noGrp="1"/>
          </p:cNvSpPr>
          <p:nvPr>
            <p:ph type="sldNum" sz="quarter" idx="12"/>
          </p:nvPr>
        </p:nvSpPr>
        <p:spPr/>
        <p:txBody>
          <a:bodyPr/>
          <a:lstStyle/>
          <a:p>
            <a:fld id="{A4D8B171-25EA-4950-AA82-4F9485406C51}" type="slidenum">
              <a:rPr lang="fr-FR" smtClean="0"/>
              <a:t>‹N°›</a:t>
            </a:fld>
            <a:endParaRPr lang="fr-FR"/>
          </a:p>
        </p:txBody>
      </p:sp>
    </p:spTree>
    <p:extLst>
      <p:ext uri="{BB962C8B-B14F-4D97-AF65-F5344CB8AC3E}">
        <p14:creationId xmlns:p14="http://schemas.microsoft.com/office/powerpoint/2010/main" val="2289988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8D7E13A-EFC4-4BFC-B926-0655936650AB}" type="datetime1">
              <a:rPr lang="fr-FR" smtClean="0"/>
              <a:t>10/02/2025</a:t>
            </a:fld>
            <a:endParaRPr lang="fr-F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fr-F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4D8B171-25EA-4950-AA82-4F9485406C51}" type="slidenum">
              <a:rPr lang="fr-FR" smtClean="0"/>
              <a:t>‹N°›</a:t>
            </a:fld>
            <a:endParaRPr lang="fr-FR"/>
          </a:p>
        </p:txBody>
      </p:sp>
    </p:spTree>
    <p:extLst>
      <p:ext uri="{BB962C8B-B14F-4D97-AF65-F5344CB8AC3E}">
        <p14:creationId xmlns:p14="http://schemas.microsoft.com/office/powerpoint/2010/main" val="341306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2252B36-5F46-4FF2-A4C1-C017390E63F2}" type="datetime1">
              <a:rPr lang="fr-FR" smtClean="0"/>
              <a:t>10/02/2025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A4D8B171-25EA-4950-AA82-4F9485406C51}" type="slidenum">
              <a:rPr lang="fr-FR" smtClean="0"/>
              <a:t>‹N°›</a:t>
            </a:fld>
            <a:endParaRPr lang="fr-FR"/>
          </a:p>
        </p:txBody>
      </p:sp>
    </p:spTree>
    <p:extLst>
      <p:ext uri="{BB962C8B-B14F-4D97-AF65-F5344CB8AC3E}">
        <p14:creationId xmlns:p14="http://schemas.microsoft.com/office/powerpoint/2010/main" val="660199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7BC8EA7-C72A-425C-942A-C8B027A5FFA9}" type="datetime1">
              <a:rPr lang="fr-FR" smtClean="0"/>
              <a:t>10/02/2025</a:t>
            </a:fld>
            <a:endParaRPr lang="fr-F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fr-F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4D8B171-25EA-4950-AA82-4F9485406C51}" type="slidenum">
              <a:rPr lang="fr-FR" smtClean="0"/>
              <a:t>‹N°›</a:t>
            </a:fld>
            <a:endParaRPr lang="fr-F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913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B104A5C-C04A-4293-5FD7-E901E75B3B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6166B896-7513-138B-5222-CBABB36C3B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D22572-B7CE-012F-F326-0D178E6339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945EB24-C075-4476-B984-D4640E25D0B4}" type="datetime1">
              <a:rPr lang="fr-FR" smtClean="0"/>
              <a:t>10/02/2025</a:t>
            </a:fld>
            <a:endParaRPr lang="fr-FR"/>
          </a:p>
        </p:txBody>
      </p:sp>
      <p:sp>
        <p:nvSpPr>
          <p:cNvPr id="5" name="Espace réservé du pied de page 4">
            <a:extLst>
              <a:ext uri="{FF2B5EF4-FFF2-40B4-BE49-F238E27FC236}">
                <a16:creationId xmlns:a16="http://schemas.microsoft.com/office/drawing/2014/main" id="{C971517F-7FBA-A17C-733B-FA0C5F6288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7DAD914B-1C8E-BCD5-3682-F74A51FE7D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DA4038B-4ED9-42F3-8F08-4C87D8E125FF}" type="slidenum">
              <a:rPr lang="fr-FR" smtClean="0"/>
              <a:t>‹N°›</a:t>
            </a:fld>
            <a:endParaRPr lang="fr-FR"/>
          </a:p>
        </p:txBody>
      </p:sp>
    </p:spTree>
    <p:extLst>
      <p:ext uri="{BB962C8B-B14F-4D97-AF65-F5344CB8AC3E}">
        <p14:creationId xmlns:p14="http://schemas.microsoft.com/office/powerpoint/2010/main" val="90248391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6.xml"/><Relationship Id="rId11" Type="http://schemas.openxmlformats.org/officeDocument/2006/relationships/image" Target="../media/image41.png"/><Relationship Id="rId5" Type="http://schemas.openxmlformats.org/officeDocument/2006/relationships/diagramQuickStyle" Target="../diagrams/quickStyle6.xml"/><Relationship Id="rId10" Type="http://schemas.openxmlformats.org/officeDocument/2006/relationships/image" Target="../media/image40.png"/><Relationship Id="rId4" Type="http://schemas.openxmlformats.org/officeDocument/2006/relationships/diagramLayout" Target="../diagrams/layout6.xml"/><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image" Target="../media/image44.png"/><Relationship Id="rId4" Type="http://schemas.openxmlformats.org/officeDocument/2006/relationships/diagramLayout" Target="../diagrams/layout7.xml"/><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10" Type="http://schemas.openxmlformats.org/officeDocument/2006/relationships/image" Target="../media/image48.png"/><Relationship Id="rId4" Type="http://schemas.openxmlformats.org/officeDocument/2006/relationships/diagramLayout" Target="../diagrams/layout9.xml"/><Relationship Id="rId9"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50.png"/></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11.xml"/><Relationship Id="rId11" Type="http://schemas.openxmlformats.org/officeDocument/2006/relationships/image" Target="../media/image54.png"/><Relationship Id="rId5" Type="http://schemas.openxmlformats.org/officeDocument/2006/relationships/diagramQuickStyle" Target="../diagrams/quickStyle11.xml"/><Relationship Id="rId10" Type="http://schemas.openxmlformats.org/officeDocument/2006/relationships/image" Target="../media/image53.png"/><Relationship Id="rId4" Type="http://schemas.openxmlformats.org/officeDocument/2006/relationships/diagramLayout" Target="../diagrams/layout11.xml"/><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12.xml"/><Relationship Id="rId11" Type="http://schemas.openxmlformats.org/officeDocument/2006/relationships/image" Target="../media/image58.png"/><Relationship Id="rId5" Type="http://schemas.openxmlformats.org/officeDocument/2006/relationships/diagramQuickStyle" Target="../diagrams/quickStyle12.xml"/><Relationship Id="rId10" Type="http://schemas.openxmlformats.org/officeDocument/2006/relationships/image" Target="../media/image57.png"/><Relationship Id="rId4" Type="http://schemas.openxmlformats.org/officeDocument/2006/relationships/diagramLayout" Target="../diagrams/layout12.xml"/><Relationship Id="rId9" Type="http://schemas.openxmlformats.org/officeDocument/2006/relationships/image" Target="../media/image56.png"/></Relationships>
</file>

<file path=ppt/slides/_rels/slide2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62.png"/></Relationships>
</file>

<file path=ppt/slides/_rels/slide2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3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29.xml"/><Relationship Id="rId3" Type="http://schemas.openxmlformats.org/officeDocument/2006/relationships/diagramData" Target="../diagrams/data28.xml"/><Relationship Id="rId7" Type="http://schemas.microsoft.com/office/2007/relationships/diagramDrawing" Target="../diagrams/drawing28.xml"/><Relationship Id="rId12" Type="http://schemas.microsoft.com/office/2007/relationships/diagramDrawing" Target="../diagrams/drawing29.xm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diagramColors" Target="../diagrams/colors28.xml"/><Relationship Id="rId11" Type="http://schemas.openxmlformats.org/officeDocument/2006/relationships/diagramColors" Target="../diagrams/colors29.xml"/><Relationship Id="rId5" Type="http://schemas.openxmlformats.org/officeDocument/2006/relationships/diagramQuickStyle" Target="../diagrams/quickStyle28.xml"/><Relationship Id="rId10" Type="http://schemas.openxmlformats.org/officeDocument/2006/relationships/diagramQuickStyle" Target="../diagrams/quickStyle29.xml"/><Relationship Id="rId4" Type="http://schemas.openxmlformats.org/officeDocument/2006/relationships/diagramLayout" Target="../diagrams/layout28.xml"/><Relationship Id="rId9" Type="http://schemas.openxmlformats.org/officeDocument/2006/relationships/diagramLayout" Target="../diagrams/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Historique de la technologie des blocs bleus et des réseaux">
            <a:extLst>
              <a:ext uri="{FF2B5EF4-FFF2-40B4-BE49-F238E27FC236}">
                <a16:creationId xmlns:a16="http://schemas.microsoft.com/office/drawing/2014/main" id="{0B5EC820-379B-99E8-7745-82DB0B16739E}"/>
              </a:ext>
            </a:extLst>
          </p:cNvPr>
          <p:cNvPicPr>
            <a:picLocks noChangeAspect="1"/>
          </p:cNvPicPr>
          <p:nvPr/>
        </p:nvPicPr>
        <p:blipFill>
          <a:blip r:embed="rId3">
            <a:duotone>
              <a:schemeClr val="bg2">
                <a:shade val="45000"/>
                <a:satMod val="135000"/>
              </a:schemeClr>
              <a:prstClr val="white"/>
            </a:duotone>
            <a:alphaModFix amt="35000"/>
          </a:blip>
          <a:srcRect b="-446"/>
          <a:stretch/>
        </p:blipFill>
        <p:spPr>
          <a:xfrm>
            <a:off x="20" y="10"/>
            <a:ext cx="12191980" cy="6857990"/>
          </a:xfrm>
          <a:prstGeom prst="rect">
            <a:avLst/>
          </a:prstGeom>
        </p:spPr>
      </p:pic>
      <p:sp>
        <p:nvSpPr>
          <p:cNvPr id="2" name="Titre 1">
            <a:extLst>
              <a:ext uri="{FF2B5EF4-FFF2-40B4-BE49-F238E27FC236}">
                <a16:creationId xmlns:a16="http://schemas.microsoft.com/office/drawing/2014/main" id="{C24423DC-8A90-AF11-5AAC-107F7B7B3E6B}"/>
              </a:ext>
            </a:extLst>
          </p:cNvPr>
          <p:cNvSpPr>
            <a:spLocks noGrp="1"/>
          </p:cNvSpPr>
          <p:nvPr>
            <p:ph type="ctrTitle"/>
          </p:nvPr>
        </p:nvSpPr>
        <p:spPr>
          <a:xfrm>
            <a:off x="1097280" y="758952"/>
            <a:ext cx="11094700" cy="3566160"/>
          </a:xfrm>
        </p:spPr>
        <p:txBody>
          <a:bodyPr>
            <a:normAutofit/>
          </a:bodyPr>
          <a:lstStyle/>
          <a:p>
            <a:r>
              <a:rPr lang="fr-FR" noProof="0" dirty="0"/>
              <a:t>Projet 4:Anticipez les besoins en consommation de bâtiments</a:t>
            </a:r>
          </a:p>
        </p:txBody>
      </p:sp>
      <p:sp>
        <p:nvSpPr>
          <p:cNvPr id="3" name="Sous-titre 2">
            <a:extLst>
              <a:ext uri="{FF2B5EF4-FFF2-40B4-BE49-F238E27FC236}">
                <a16:creationId xmlns:a16="http://schemas.microsoft.com/office/drawing/2014/main" id="{99203BBD-1CD8-E13D-5BA9-C7A931D650FB}"/>
              </a:ext>
            </a:extLst>
          </p:cNvPr>
          <p:cNvSpPr>
            <a:spLocks noGrp="1"/>
          </p:cNvSpPr>
          <p:nvPr>
            <p:ph type="subTitle" idx="1"/>
          </p:nvPr>
        </p:nvSpPr>
        <p:spPr>
          <a:xfrm>
            <a:off x="1100051" y="4455620"/>
            <a:ext cx="10058400" cy="1143000"/>
          </a:xfrm>
        </p:spPr>
        <p:txBody>
          <a:bodyPr>
            <a:normAutofit/>
          </a:bodyPr>
          <a:lstStyle/>
          <a:p>
            <a:r>
              <a:rPr lang="fr-FR" sz="1500" noProof="0" dirty="0">
                <a:solidFill>
                  <a:schemeClr val="tx1">
                    <a:lumMod val="85000"/>
                    <a:lumOff val="15000"/>
                  </a:schemeClr>
                </a:solidFill>
              </a:rPr>
              <a:t>Master 2 Data scientist </a:t>
            </a:r>
            <a:r>
              <a:rPr lang="fr-FR" sz="1500" noProof="0" dirty="0" err="1">
                <a:solidFill>
                  <a:schemeClr val="tx1">
                    <a:lumMod val="85000"/>
                    <a:lumOff val="15000"/>
                  </a:schemeClr>
                </a:solidFill>
              </a:rPr>
              <a:t>openclassrooms</a:t>
            </a:r>
            <a:endParaRPr lang="fr-FR" sz="1500" noProof="0" dirty="0">
              <a:solidFill>
                <a:schemeClr val="tx1">
                  <a:lumMod val="85000"/>
                  <a:lumOff val="15000"/>
                </a:schemeClr>
              </a:solidFill>
            </a:endParaRPr>
          </a:p>
          <a:p>
            <a:r>
              <a:rPr lang="fr-FR" sz="1500" noProof="0" dirty="0">
                <a:solidFill>
                  <a:schemeClr val="tx1">
                    <a:lumMod val="85000"/>
                    <a:lumOff val="15000"/>
                  </a:schemeClr>
                </a:solidFill>
              </a:rPr>
              <a:t>Présenté par : ATTIG Hakim-AMIN</a:t>
            </a:r>
          </a:p>
          <a:p>
            <a:r>
              <a:rPr lang="fr-FR" sz="1500" noProof="0" dirty="0">
                <a:solidFill>
                  <a:schemeClr val="tx1">
                    <a:lumMod val="85000"/>
                    <a:lumOff val="15000"/>
                  </a:schemeClr>
                </a:solidFill>
              </a:rPr>
              <a:t>Le 17 janvier 2024 </a:t>
            </a:r>
          </a:p>
          <a:p>
            <a:endParaRPr lang="fr-FR" sz="1500" noProof="0" dirty="0">
              <a:solidFill>
                <a:schemeClr val="tx1">
                  <a:lumMod val="85000"/>
                  <a:lumOff val="15000"/>
                </a:schemeClr>
              </a:solidFill>
            </a:endParaRPr>
          </a:p>
          <a:p>
            <a:endParaRPr lang="fr-FR" sz="1500" noProof="0" dirty="0">
              <a:solidFill>
                <a:schemeClr val="tx1">
                  <a:lumMod val="85000"/>
                  <a:lumOff val="15000"/>
                </a:schemeClr>
              </a:solidFill>
            </a:endParaRPr>
          </a:p>
        </p:txBody>
      </p:sp>
      <p:cxnSp>
        <p:nvCxnSpPr>
          <p:cNvPr id="9" name="Straight Connector 8">
            <a:extLst>
              <a:ext uri="{FF2B5EF4-FFF2-40B4-BE49-F238E27FC236}">
                <a16:creationId xmlns:a16="http://schemas.microsoft.com/office/drawing/2014/main" id="{77AB95BF-57D0-4E49-9EF2-408B47C8D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C520CBD-F82E-44E4-BDA5-128716AD7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3" name="Rectangle 12">
            <a:extLst>
              <a:ext uri="{FF2B5EF4-FFF2-40B4-BE49-F238E27FC236}">
                <a16:creationId xmlns:a16="http://schemas.microsoft.com/office/drawing/2014/main" id="{4618AE32-A526-42FC-A854-732740BD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6" name="Espace réservé du numéro de diapositive 5">
            <a:extLst>
              <a:ext uri="{FF2B5EF4-FFF2-40B4-BE49-F238E27FC236}">
                <a16:creationId xmlns:a16="http://schemas.microsoft.com/office/drawing/2014/main" id="{FBEDFA4C-44EE-7DC8-6196-7F2E33FCEFEE}"/>
              </a:ext>
            </a:extLst>
          </p:cNvPr>
          <p:cNvSpPr>
            <a:spLocks noGrp="1"/>
          </p:cNvSpPr>
          <p:nvPr>
            <p:ph type="sldNum" sz="quarter" idx="12"/>
          </p:nvPr>
        </p:nvSpPr>
        <p:spPr/>
        <p:txBody>
          <a:bodyPr/>
          <a:lstStyle/>
          <a:p>
            <a:fld id="{A4D8B171-25EA-4950-AA82-4F9485406C51}" type="slidenum">
              <a:rPr lang="fr-FR" b="1" smtClean="0"/>
              <a:t>1</a:t>
            </a:fld>
            <a:endParaRPr lang="fr-FR" b="1" dirty="0"/>
          </a:p>
        </p:txBody>
      </p:sp>
    </p:spTree>
    <p:extLst>
      <p:ext uri="{BB962C8B-B14F-4D97-AF65-F5344CB8AC3E}">
        <p14:creationId xmlns:p14="http://schemas.microsoft.com/office/powerpoint/2010/main" val="2156845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BE72C0-121B-407D-0798-EBFE368965A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776E4FA-610B-B3A6-3EA0-8A0CEA27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4F6617AA-C02A-A5AF-E06F-24153C7818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D227661D-E343-8DB5-E4C5-FD9EC58A4D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5D5AD3E-FCC3-70E8-9F6F-F75C70124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A91A2F90-118B-A447-C9EB-7CAE1A7BC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2" name="Titre 1">
            <a:extLst>
              <a:ext uri="{FF2B5EF4-FFF2-40B4-BE49-F238E27FC236}">
                <a16:creationId xmlns:a16="http://schemas.microsoft.com/office/drawing/2014/main" id="{C6F8CC29-536D-47D1-F1B4-50F1E2A5E81A}"/>
              </a:ext>
            </a:extLst>
          </p:cNvPr>
          <p:cNvSpPr txBox="1">
            <a:spLocks/>
          </p:cNvSpPr>
          <p:nvPr/>
        </p:nvSpPr>
        <p:spPr>
          <a:xfrm>
            <a:off x="492370" y="605896"/>
            <a:ext cx="3084844" cy="56462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fr-FR" sz="3600" noProof="0" dirty="0">
                <a:solidFill>
                  <a:srgbClr val="FFFFFF"/>
                </a:solidFill>
              </a:rPr>
              <a:t>Analyse approfondie </a:t>
            </a:r>
          </a:p>
          <a:p>
            <a:pPr algn="l"/>
            <a:endParaRPr lang="fr-FR" sz="3600" noProof="0" dirty="0">
              <a:solidFill>
                <a:srgbClr val="FFFFFF"/>
              </a:solidFill>
            </a:endParaRPr>
          </a:p>
          <a:p>
            <a:pPr algn="l"/>
            <a:r>
              <a:rPr lang="fr-FR" sz="3600" noProof="0" dirty="0">
                <a:solidFill>
                  <a:srgbClr val="FFFFFF"/>
                </a:solidFill>
              </a:rPr>
              <a:t>La colonnes à supprimer est : </a:t>
            </a:r>
          </a:p>
          <a:p>
            <a:pPr algn="l"/>
            <a:r>
              <a:rPr lang="fr-FR" sz="3600" noProof="0" dirty="0" err="1">
                <a:solidFill>
                  <a:srgbClr val="FFFFFF"/>
                </a:solidFill>
              </a:rPr>
              <a:t>LargestPropertyUseTypeGFA</a:t>
            </a:r>
            <a:endParaRPr lang="fr-FR" sz="3600" noProof="0" dirty="0">
              <a:solidFill>
                <a:srgbClr val="FFFFFF"/>
              </a:solidFill>
            </a:endParaRPr>
          </a:p>
          <a:p>
            <a:pPr>
              <a:spcAft>
                <a:spcPts val="600"/>
              </a:spcAft>
            </a:pPr>
            <a:r>
              <a:rPr lang="fr-FR" sz="3600" noProof="0" dirty="0">
                <a:solidFill>
                  <a:srgbClr val="FFFFFF"/>
                </a:solidFill>
              </a:rPr>
              <a:t> </a:t>
            </a:r>
          </a:p>
        </p:txBody>
      </p:sp>
      <p:sp>
        <p:nvSpPr>
          <p:cNvPr id="18" name="Rectangle 17">
            <a:extLst>
              <a:ext uri="{FF2B5EF4-FFF2-40B4-BE49-F238E27FC236}">
                <a16:creationId xmlns:a16="http://schemas.microsoft.com/office/drawing/2014/main" id="{E8B32DB0-75EA-EA2A-7F98-1105A894A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pic>
        <p:nvPicPr>
          <p:cNvPr id="4" name="Image 3">
            <a:extLst>
              <a:ext uri="{FF2B5EF4-FFF2-40B4-BE49-F238E27FC236}">
                <a16:creationId xmlns:a16="http://schemas.microsoft.com/office/drawing/2014/main" id="{255000AD-F166-7072-EFC3-BAB04780D5D8}"/>
              </a:ext>
            </a:extLst>
          </p:cNvPr>
          <p:cNvPicPr>
            <a:picLocks noChangeAspect="1"/>
          </p:cNvPicPr>
          <p:nvPr/>
        </p:nvPicPr>
        <p:blipFill>
          <a:blip r:embed="rId3"/>
          <a:stretch>
            <a:fillRect/>
          </a:stretch>
        </p:blipFill>
        <p:spPr>
          <a:xfrm>
            <a:off x="4513664" y="779440"/>
            <a:ext cx="6849596" cy="1182553"/>
          </a:xfrm>
          <a:prstGeom prst="rect">
            <a:avLst/>
          </a:prstGeom>
        </p:spPr>
      </p:pic>
      <p:pic>
        <p:nvPicPr>
          <p:cNvPr id="7" name="Image 6">
            <a:extLst>
              <a:ext uri="{FF2B5EF4-FFF2-40B4-BE49-F238E27FC236}">
                <a16:creationId xmlns:a16="http://schemas.microsoft.com/office/drawing/2014/main" id="{AC432EB1-4705-FE70-2426-1588C9200E52}"/>
              </a:ext>
            </a:extLst>
          </p:cNvPr>
          <p:cNvPicPr>
            <a:picLocks noChangeAspect="1"/>
          </p:cNvPicPr>
          <p:nvPr/>
        </p:nvPicPr>
        <p:blipFill>
          <a:blip r:embed="rId4"/>
          <a:stretch>
            <a:fillRect/>
          </a:stretch>
        </p:blipFill>
        <p:spPr>
          <a:xfrm>
            <a:off x="4562141" y="2353303"/>
            <a:ext cx="4602124" cy="685896"/>
          </a:xfrm>
          <a:prstGeom prst="rect">
            <a:avLst/>
          </a:prstGeom>
        </p:spPr>
      </p:pic>
      <p:sp>
        <p:nvSpPr>
          <p:cNvPr id="6" name="Espace réservé du numéro de diapositive 5">
            <a:extLst>
              <a:ext uri="{FF2B5EF4-FFF2-40B4-BE49-F238E27FC236}">
                <a16:creationId xmlns:a16="http://schemas.microsoft.com/office/drawing/2014/main" id="{74AD8EE5-920F-2430-6015-9DE693265273}"/>
              </a:ext>
            </a:extLst>
          </p:cNvPr>
          <p:cNvSpPr>
            <a:spLocks noGrp="1"/>
          </p:cNvSpPr>
          <p:nvPr>
            <p:ph type="sldNum" sz="quarter" idx="12"/>
          </p:nvPr>
        </p:nvSpPr>
        <p:spPr/>
        <p:txBody>
          <a:bodyPr/>
          <a:lstStyle/>
          <a:p>
            <a:fld id="{A4D8B171-25EA-4950-AA82-4F9485406C51}" type="slidenum">
              <a:rPr lang="fr-FR" smtClean="0">
                <a:solidFill>
                  <a:schemeClr val="tx1"/>
                </a:solidFill>
              </a:rPr>
              <a:t>10</a:t>
            </a:fld>
            <a:endParaRPr lang="fr-FR">
              <a:solidFill>
                <a:schemeClr val="tx1"/>
              </a:solidFill>
            </a:endParaRPr>
          </a:p>
        </p:txBody>
      </p:sp>
    </p:spTree>
    <p:extLst>
      <p:ext uri="{BB962C8B-B14F-4D97-AF65-F5344CB8AC3E}">
        <p14:creationId xmlns:p14="http://schemas.microsoft.com/office/powerpoint/2010/main" val="2289039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2C9B13-34B5-7877-2E51-61EB7F79B2F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B9F6146-7DA3-1743-3D0B-F92EFE9DD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10CE97A5-DD25-06D1-FEF5-C4684B15E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2F60BCC9-B6A7-1B82-4752-6661F785AE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CC360541-071C-CFCC-3FBD-564464BD1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DBD81D09-896D-C465-AF12-A711BC969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2" name="Titre 1">
            <a:extLst>
              <a:ext uri="{FF2B5EF4-FFF2-40B4-BE49-F238E27FC236}">
                <a16:creationId xmlns:a16="http://schemas.microsoft.com/office/drawing/2014/main" id="{DF54877F-0811-BCA8-EBFB-C68184F03295}"/>
              </a:ext>
            </a:extLst>
          </p:cNvPr>
          <p:cNvSpPr txBox="1">
            <a:spLocks/>
          </p:cNvSpPr>
          <p:nvPr/>
        </p:nvSpPr>
        <p:spPr>
          <a:xfrm>
            <a:off x="-5685" y="127819"/>
            <a:ext cx="4003314" cy="6501581"/>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fr-FR" sz="3600" noProof="0" dirty="0">
                <a:solidFill>
                  <a:srgbClr val="FFFFFF"/>
                </a:solidFill>
              </a:rPr>
              <a:t>Analyse approfondie</a:t>
            </a:r>
          </a:p>
          <a:p>
            <a:pPr>
              <a:spcAft>
                <a:spcPts val="600"/>
              </a:spcAft>
            </a:pPr>
            <a:endParaRPr lang="fr-FR" sz="3600" noProof="0" dirty="0">
              <a:solidFill>
                <a:srgbClr val="FFFFFF"/>
              </a:solidFill>
            </a:endParaRPr>
          </a:p>
          <a:p>
            <a:pPr>
              <a:spcAft>
                <a:spcPts val="600"/>
              </a:spcAft>
            </a:pPr>
            <a:r>
              <a:rPr lang="fr-FR" sz="3600" noProof="0" dirty="0">
                <a:solidFill>
                  <a:srgbClr val="FFFFFF"/>
                </a:solidFill>
              </a:rPr>
              <a:t>Revoir le taux de remplissage des données :</a:t>
            </a:r>
          </a:p>
          <a:p>
            <a:pPr marL="342900" indent="-342900">
              <a:spcAft>
                <a:spcPts val="600"/>
              </a:spcAft>
              <a:buFont typeface="Wingdings" panose="05000000000000000000" pitchFamily="2" charset="2"/>
              <a:buChar char="§"/>
            </a:pPr>
            <a:r>
              <a:rPr lang="fr-FR" altLang="fr-FR" sz="1800" dirty="0" err="1">
                <a:solidFill>
                  <a:srgbClr val="FFFFFF"/>
                </a:solidFill>
              </a:rPr>
              <a:t>LargestPropertyUseType</a:t>
            </a:r>
            <a:r>
              <a:rPr lang="fr-FR" altLang="fr-FR" sz="1800" dirty="0">
                <a:solidFill>
                  <a:srgbClr val="FFFFFF"/>
                </a:solidFill>
              </a:rPr>
              <a:t> 2</a:t>
            </a:r>
          </a:p>
          <a:p>
            <a:pPr marL="342900" indent="-342900">
              <a:spcAft>
                <a:spcPts val="600"/>
              </a:spcAft>
              <a:buFont typeface="Wingdings" panose="05000000000000000000" pitchFamily="2" charset="2"/>
              <a:buChar char="§"/>
            </a:pPr>
            <a:r>
              <a:rPr lang="fr-FR" altLang="fr-FR" sz="1800" dirty="0" err="1">
                <a:solidFill>
                  <a:srgbClr val="FFFFFF"/>
                </a:solidFill>
              </a:rPr>
              <a:t>ThirdLargestPropertyUseTypeGFA</a:t>
            </a:r>
            <a:r>
              <a:rPr lang="fr-FR" altLang="fr-FR" sz="1800" dirty="0">
                <a:solidFill>
                  <a:srgbClr val="FFFFFF"/>
                </a:solidFill>
              </a:rPr>
              <a:t> 841 </a:t>
            </a:r>
          </a:p>
          <a:p>
            <a:pPr marL="342900" indent="-342900">
              <a:spcAft>
                <a:spcPts val="600"/>
              </a:spcAft>
              <a:buFont typeface="Wingdings" panose="05000000000000000000" pitchFamily="2" charset="2"/>
              <a:buChar char="§"/>
            </a:pPr>
            <a:r>
              <a:rPr lang="fr-FR" altLang="fr-FR" sz="1800" dirty="0" err="1">
                <a:solidFill>
                  <a:srgbClr val="FFFFFF"/>
                </a:solidFill>
              </a:rPr>
              <a:t>ThirdLargestPropertyUseType</a:t>
            </a:r>
            <a:r>
              <a:rPr lang="fr-FR" altLang="fr-FR" sz="1800" dirty="0">
                <a:solidFill>
                  <a:srgbClr val="FFFFFF"/>
                </a:solidFill>
              </a:rPr>
              <a:t> 841</a:t>
            </a:r>
            <a:endParaRPr lang="fr-FR" sz="1800" dirty="0">
              <a:solidFill>
                <a:srgbClr val="FFFFFF"/>
              </a:solidFill>
            </a:endParaRPr>
          </a:p>
          <a:p>
            <a:pPr marL="342900" indent="-342900">
              <a:spcAft>
                <a:spcPts val="600"/>
              </a:spcAft>
              <a:buFont typeface="Wingdings" panose="05000000000000000000" pitchFamily="2" charset="2"/>
              <a:buChar char="§"/>
            </a:pPr>
            <a:r>
              <a:rPr lang="fr-FR" altLang="fr-FR" sz="1800" dirty="0" err="1">
                <a:solidFill>
                  <a:srgbClr val="FFFFFF"/>
                </a:solidFill>
              </a:rPr>
              <a:t>SecondLargestPropertyUseType</a:t>
            </a:r>
            <a:r>
              <a:rPr lang="fr-FR" altLang="fr-FR" sz="1800" dirty="0">
                <a:solidFill>
                  <a:srgbClr val="FFFFFF"/>
                </a:solidFill>
              </a:rPr>
              <a:t> 505</a:t>
            </a:r>
            <a:endParaRPr lang="fr-FR" sz="1800" dirty="0">
              <a:solidFill>
                <a:srgbClr val="FFFFFF"/>
              </a:solidFill>
            </a:endParaRPr>
          </a:p>
          <a:p>
            <a:pPr marL="342900" indent="-342900">
              <a:spcAft>
                <a:spcPts val="600"/>
              </a:spcAft>
              <a:buFont typeface="Wingdings" panose="05000000000000000000" pitchFamily="2" charset="2"/>
              <a:buChar char="§"/>
            </a:pPr>
            <a:r>
              <a:rPr lang="fr-FR" sz="1800" dirty="0">
                <a:solidFill>
                  <a:srgbClr val="FFFFFF"/>
                </a:solidFill>
              </a:rPr>
              <a:t> </a:t>
            </a:r>
            <a:r>
              <a:rPr lang="fr-FR" altLang="fr-FR" sz="1800" dirty="0" err="1">
                <a:solidFill>
                  <a:srgbClr val="FFFFFF"/>
                </a:solidFill>
              </a:rPr>
              <a:t>SecondLargestPropertyUseTypeGFA</a:t>
            </a:r>
            <a:r>
              <a:rPr lang="fr-FR" altLang="fr-FR" sz="1800" dirty="0">
                <a:solidFill>
                  <a:srgbClr val="FFFFFF"/>
                </a:solidFill>
              </a:rPr>
              <a:t> 505</a:t>
            </a:r>
            <a:endParaRPr lang="fr-FR" sz="1800" dirty="0">
              <a:solidFill>
                <a:srgbClr val="FFFFFF"/>
              </a:solidFill>
            </a:endParaRPr>
          </a:p>
        </p:txBody>
      </p:sp>
      <p:sp>
        <p:nvSpPr>
          <p:cNvPr id="18" name="Rectangle 17">
            <a:extLst>
              <a:ext uri="{FF2B5EF4-FFF2-40B4-BE49-F238E27FC236}">
                <a16:creationId xmlns:a16="http://schemas.microsoft.com/office/drawing/2014/main" id="{E4CCF835-0BAA-C1E1-DC1A-CA2070F2F7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pic>
        <p:nvPicPr>
          <p:cNvPr id="9218" name="Picture 2">
            <a:extLst>
              <a:ext uri="{FF2B5EF4-FFF2-40B4-BE49-F238E27FC236}">
                <a16:creationId xmlns:a16="http://schemas.microsoft.com/office/drawing/2014/main" id="{635201FC-04A3-6F1F-6465-C607CE7C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0702" y="647147"/>
            <a:ext cx="7806863" cy="568668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D30AA872-F374-1526-83F8-0B93333AEAE7}"/>
              </a:ext>
            </a:extLst>
          </p:cNvPr>
          <p:cNvSpPr>
            <a:spLocks noGrp="1"/>
          </p:cNvSpPr>
          <p:nvPr>
            <p:ph type="sldNum" sz="quarter" idx="12"/>
          </p:nvPr>
        </p:nvSpPr>
        <p:spPr/>
        <p:txBody>
          <a:bodyPr/>
          <a:lstStyle/>
          <a:p>
            <a:fld id="{A4D8B171-25EA-4950-AA82-4F9485406C51}" type="slidenum">
              <a:rPr lang="fr-FR" smtClean="0">
                <a:solidFill>
                  <a:schemeClr val="tx1"/>
                </a:solidFill>
              </a:rPr>
              <a:t>11</a:t>
            </a:fld>
            <a:endParaRPr lang="fr-FR" dirty="0">
              <a:solidFill>
                <a:schemeClr val="tx1"/>
              </a:solidFill>
            </a:endParaRPr>
          </a:p>
        </p:txBody>
      </p:sp>
    </p:spTree>
    <p:extLst>
      <p:ext uri="{BB962C8B-B14F-4D97-AF65-F5344CB8AC3E}">
        <p14:creationId xmlns:p14="http://schemas.microsoft.com/office/powerpoint/2010/main" val="3558153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A921AE-AC1C-FF23-7219-E0174F21005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7EDF46D-8C64-E410-78F5-CFA40A4DD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10AB29E9-9CAA-210C-8678-105A31B17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355C5F50-43AB-1C7B-3CBE-4ECFC4A79E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42C2C7B-2957-5400-84EF-46BDC7AA7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D61476DB-CD7D-6D39-5054-5C9D02F44F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2" name="Titre 1">
            <a:extLst>
              <a:ext uri="{FF2B5EF4-FFF2-40B4-BE49-F238E27FC236}">
                <a16:creationId xmlns:a16="http://schemas.microsoft.com/office/drawing/2014/main" id="{EE11FD06-B750-1769-E4FC-5A0771E26C72}"/>
              </a:ext>
            </a:extLst>
          </p:cNvPr>
          <p:cNvSpPr txBox="1">
            <a:spLocks/>
          </p:cNvSpPr>
          <p:nvPr/>
        </p:nvSpPr>
        <p:spPr>
          <a:xfrm>
            <a:off x="492370" y="605896"/>
            <a:ext cx="3084844" cy="56462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fr-FR" sz="3600" noProof="0" dirty="0">
                <a:solidFill>
                  <a:srgbClr val="FFFFFF"/>
                </a:solidFill>
              </a:rPr>
              <a:t>Analyse approfondie</a:t>
            </a:r>
          </a:p>
          <a:p>
            <a:pPr>
              <a:spcAft>
                <a:spcPts val="600"/>
              </a:spcAft>
            </a:pPr>
            <a:endParaRPr lang="fr-FR" sz="3600" noProof="0" dirty="0">
              <a:solidFill>
                <a:srgbClr val="FFFFFF"/>
              </a:solidFill>
            </a:endParaRPr>
          </a:p>
          <a:p>
            <a:pPr>
              <a:spcAft>
                <a:spcPts val="600"/>
              </a:spcAft>
            </a:pPr>
            <a:r>
              <a:rPr lang="fr-FR" sz="3600" noProof="0" dirty="0">
                <a:solidFill>
                  <a:srgbClr val="FFFFFF"/>
                </a:solidFill>
              </a:rPr>
              <a:t>Suppression des 2 lignes ou il y a des Nans dans la colonne </a:t>
            </a:r>
            <a:r>
              <a:rPr lang="fr-FR" sz="3600" noProof="0" dirty="0" err="1">
                <a:solidFill>
                  <a:srgbClr val="FFFFFF"/>
                </a:solidFill>
              </a:rPr>
              <a:t>LargestPropertyUseType</a:t>
            </a:r>
            <a:r>
              <a:rPr lang="fr-FR" sz="3600" noProof="0" dirty="0">
                <a:solidFill>
                  <a:srgbClr val="FFFFFF"/>
                </a:solidFill>
              </a:rPr>
              <a:t> </a:t>
            </a:r>
          </a:p>
          <a:p>
            <a:pPr algn="l"/>
            <a:endParaRPr lang="fr-FR" sz="3600" noProof="0" dirty="0">
              <a:solidFill>
                <a:srgbClr val="FFFFFF"/>
              </a:solidFill>
            </a:endParaRPr>
          </a:p>
          <a:p>
            <a:pPr>
              <a:spcAft>
                <a:spcPts val="600"/>
              </a:spcAft>
            </a:pPr>
            <a:r>
              <a:rPr lang="fr-FR" sz="3600" noProof="0" dirty="0">
                <a:solidFill>
                  <a:srgbClr val="FFFFFF"/>
                </a:solidFill>
              </a:rPr>
              <a:t> </a:t>
            </a:r>
          </a:p>
        </p:txBody>
      </p:sp>
      <p:sp>
        <p:nvSpPr>
          <p:cNvPr id="18" name="Rectangle 17">
            <a:extLst>
              <a:ext uri="{FF2B5EF4-FFF2-40B4-BE49-F238E27FC236}">
                <a16:creationId xmlns:a16="http://schemas.microsoft.com/office/drawing/2014/main" id="{0F6B6208-CBBC-C568-F39F-4EA8A1945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pic>
        <p:nvPicPr>
          <p:cNvPr id="4" name="Image 3">
            <a:extLst>
              <a:ext uri="{FF2B5EF4-FFF2-40B4-BE49-F238E27FC236}">
                <a16:creationId xmlns:a16="http://schemas.microsoft.com/office/drawing/2014/main" id="{E53EA3C9-5CB0-F39F-D7B4-3D9E462E85B9}"/>
              </a:ext>
            </a:extLst>
          </p:cNvPr>
          <p:cNvPicPr>
            <a:picLocks noChangeAspect="1"/>
          </p:cNvPicPr>
          <p:nvPr/>
        </p:nvPicPr>
        <p:blipFill>
          <a:blip r:embed="rId3"/>
          <a:stretch>
            <a:fillRect/>
          </a:stretch>
        </p:blipFill>
        <p:spPr>
          <a:xfrm>
            <a:off x="4374986" y="605896"/>
            <a:ext cx="7299157" cy="1259974"/>
          </a:xfrm>
          <a:prstGeom prst="rect">
            <a:avLst/>
          </a:prstGeom>
        </p:spPr>
      </p:pic>
      <p:sp>
        <p:nvSpPr>
          <p:cNvPr id="6" name="Espace réservé du numéro de diapositive 5">
            <a:extLst>
              <a:ext uri="{FF2B5EF4-FFF2-40B4-BE49-F238E27FC236}">
                <a16:creationId xmlns:a16="http://schemas.microsoft.com/office/drawing/2014/main" id="{919D19B4-E1F2-51A0-376F-50D1AB0BFD58}"/>
              </a:ext>
            </a:extLst>
          </p:cNvPr>
          <p:cNvSpPr>
            <a:spLocks noGrp="1"/>
          </p:cNvSpPr>
          <p:nvPr>
            <p:ph type="sldNum" sz="quarter" idx="12"/>
          </p:nvPr>
        </p:nvSpPr>
        <p:spPr/>
        <p:txBody>
          <a:bodyPr/>
          <a:lstStyle/>
          <a:p>
            <a:fld id="{A4D8B171-25EA-4950-AA82-4F9485406C51}" type="slidenum">
              <a:rPr lang="fr-FR" smtClean="0">
                <a:solidFill>
                  <a:schemeClr val="tx1"/>
                </a:solidFill>
              </a:rPr>
              <a:t>12</a:t>
            </a:fld>
            <a:endParaRPr lang="fr-FR">
              <a:solidFill>
                <a:schemeClr val="tx1"/>
              </a:solidFill>
            </a:endParaRPr>
          </a:p>
        </p:txBody>
      </p:sp>
    </p:spTree>
    <p:extLst>
      <p:ext uri="{BB962C8B-B14F-4D97-AF65-F5344CB8AC3E}">
        <p14:creationId xmlns:p14="http://schemas.microsoft.com/office/powerpoint/2010/main" val="915200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9DBF4B-467D-0831-0CA9-15CE596DAE9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D65B395-A23F-B1D3-252E-2F5111E92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407506E1-C679-8E44-32D2-DB847D6D7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DA66C422-DC7A-6D13-D463-CCF31F655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C0390F9C-360C-C9D3-D127-FCC6D136A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563FE146-9E1A-5233-333E-8DA96A6F0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2" name="Titre 1">
            <a:extLst>
              <a:ext uri="{FF2B5EF4-FFF2-40B4-BE49-F238E27FC236}">
                <a16:creationId xmlns:a16="http://schemas.microsoft.com/office/drawing/2014/main" id="{C0154E60-94EF-328A-6FA8-905282DC5BA8}"/>
              </a:ext>
            </a:extLst>
          </p:cNvPr>
          <p:cNvSpPr txBox="1">
            <a:spLocks/>
          </p:cNvSpPr>
          <p:nvPr/>
        </p:nvSpPr>
        <p:spPr>
          <a:xfrm>
            <a:off x="492370" y="605896"/>
            <a:ext cx="3084844" cy="5646208"/>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fr-FR" sz="3600" noProof="0" dirty="0">
                <a:solidFill>
                  <a:srgbClr val="FFFFFF"/>
                </a:solidFill>
              </a:rPr>
              <a:t>Analyse approfondie: </a:t>
            </a:r>
          </a:p>
          <a:p>
            <a:pPr>
              <a:spcAft>
                <a:spcPts val="600"/>
              </a:spcAft>
            </a:pPr>
            <a:endParaRPr lang="fr-FR" sz="3600" noProof="0" dirty="0">
              <a:solidFill>
                <a:srgbClr val="FFFFFF"/>
              </a:solidFill>
            </a:endParaRPr>
          </a:p>
          <a:p>
            <a:pPr>
              <a:spcAft>
                <a:spcPts val="600"/>
              </a:spcAft>
            </a:pPr>
            <a:r>
              <a:rPr lang="fr-FR" sz="3600" noProof="0" dirty="0">
                <a:solidFill>
                  <a:srgbClr val="FFFFFF"/>
                </a:solidFill>
              </a:rPr>
              <a:t>Analyse des colonnes :</a:t>
            </a:r>
          </a:p>
          <a:p>
            <a:pPr marL="571500" indent="-571500">
              <a:spcAft>
                <a:spcPts val="600"/>
              </a:spcAft>
              <a:buFont typeface="Arial" panose="020B0604020202020204" pitchFamily="34" charset="0"/>
              <a:buChar char="•"/>
            </a:pPr>
            <a:r>
              <a:rPr lang="fr-FR" sz="3600" noProof="0" dirty="0">
                <a:solidFill>
                  <a:srgbClr val="FFFFFF"/>
                </a:solidFill>
              </a:rPr>
              <a:t>    </a:t>
            </a:r>
            <a:r>
              <a:rPr lang="fr-FR" sz="3600" noProof="0" dirty="0" err="1">
                <a:solidFill>
                  <a:srgbClr val="FFFFFF"/>
                </a:solidFill>
              </a:rPr>
              <a:t>ThirdLargestPropertyUseTypeGFA</a:t>
            </a:r>
            <a:endParaRPr lang="fr-FR" sz="3600" noProof="0" dirty="0">
              <a:solidFill>
                <a:srgbClr val="FFFFFF"/>
              </a:solidFill>
            </a:endParaRPr>
          </a:p>
          <a:p>
            <a:pPr marL="571500" indent="-571500">
              <a:spcAft>
                <a:spcPts val="600"/>
              </a:spcAft>
              <a:buFont typeface="Arial" panose="020B0604020202020204" pitchFamily="34" charset="0"/>
              <a:buChar char="•"/>
            </a:pPr>
            <a:r>
              <a:rPr lang="fr-FR" sz="3600" noProof="0" dirty="0">
                <a:solidFill>
                  <a:srgbClr val="FFFFFF"/>
                </a:solidFill>
              </a:rPr>
              <a:t> </a:t>
            </a:r>
            <a:r>
              <a:rPr lang="fr-FR" sz="3600" noProof="0" dirty="0" err="1">
                <a:solidFill>
                  <a:srgbClr val="FFFFFF"/>
                </a:solidFill>
              </a:rPr>
              <a:t>ThirdLargestPropertyUseType</a:t>
            </a:r>
            <a:endParaRPr lang="fr-FR" sz="3600" noProof="0" dirty="0">
              <a:solidFill>
                <a:srgbClr val="FFFFFF"/>
              </a:solidFill>
            </a:endParaRPr>
          </a:p>
          <a:p>
            <a:pPr marL="571500" indent="-571500">
              <a:spcAft>
                <a:spcPts val="600"/>
              </a:spcAft>
              <a:buFont typeface="Arial" panose="020B0604020202020204" pitchFamily="34" charset="0"/>
              <a:buChar char="•"/>
            </a:pPr>
            <a:r>
              <a:rPr lang="fr-FR" sz="3600" noProof="0" dirty="0">
                <a:solidFill>
                  <a:srgbClr val="FFFFFF"/>
                </a:solidFill>
              </a:rPr>
              <a:t> </a:t>
            </a:r>
            <a:r>
              <a:rPr lang="fr-FR" sz="3600" noProof="0" dirty="0" err="1">
                <a:solidFill>
                  <a:srgbClr val="FFFFFF"/>
                </a:solidFill>
              </a:rPr>
              <a:t>SecondLargestPropertyUseType</a:t>
            </a:r>
            <a:endParaRPr lang="fr-FR" sz="3600" noProof="0" dirty="0">
              <a:solidFill>
                <a:srgbClr val="FFFFFF"/>
              </a:solidFill>
            </a:endParaRPr>
          </a:p>
          <a:p>
            <a:pPr marL="571500" indent="-571500">
              <a:spcAft>
                <a:spcPts val="600"/>
              </a:spcAft>
              <a:buFont typeface="Arial" panose="020B0604020202020204" pitchFamily="34" charset="0"/>
              <a:buChar char="•"/>
            </a:pPr>
            <a:r>
              <a:rPr lang="fr-FR" sz="3600" noProof="0" dirty="0">
                <a:solidFill>
                  <a:srgbClr val="FFFFFF"/>
                </a:solidFill>
              </a:rPr>
              <a:t> </a:t>
            </a:r>
            <a:r>
              <a:rPr lang="fr-FR" sz="3600" noProof="0" dirty="0" err="1">
                <a:solidFill>
                  <a:srgbClr val="FFFFFF"/>
                </a:solidFill>
              </a:rPr>
              <a:t>SecondLargestPropertyUseTypeGFA</a:t>
            </a:r>
            <a:endParaRPr lang="fr-FR" sz="3600" noProof="0" dirty="0">
              <a:solidFill>
                <a:srgbClr val="FFFFFF"/>
              </a:solidFill>
            </a:endParaRPr>
          </a:p>
          <a:p>
            <a:pPr>
              <a:spcAft>
                <a:spcPts val="600"/>
              </a:spcAft>
            </a:pPr>
            <a:r>
              <a:rPr lang="fr-FR" sz="3600" noProof="0" dirty="0">
                <a:solidFill>
                  <a:srgbClr val="FFFFFF"/>
                </a:solidFill>
              </a:rPr>
              <a:t> </a:t>
            </a:r>
          </a:p>
          <a:p>
            <a:pPr algn="l"/>
            <a:endParaRPr lang="fr-FR" sz="3600" noProof="0" dirty="0">
              <a:solidFill>
                <a:srgbClr val="FFFFFF"/>
              </a:solidFill>
            </a:endParaRPr>
          </a:p>
          <a:p>
            <a:pPr>
              <a:spcAft>
                <a:spcPts val="600"/>
              </a:spcAft>
            </a:pPr>
            <a:r>
              <a:rPr lang="fr-FR" sz="3600" noProof="0" dirty="0">
                <a:solidFill>
                  <a:srgbClr val="FFFFFF"/>
                </a:solidFill>
              </a:rPr>
              <a:t> </a:t>
            </a:r>
          </a:p>
        </p:txBody>
      </p:sp>
      <p:sp>
        <p:nvSpPr>
          <p:cNvPr id="18" name="Rectangle 17">
            <a:extLst>
              <a:ext uri="{FF2B5EF4-FFF2-40B4-BE49-F238E27FC236}">
                <a16:creationId xmlns:a16="http://schemas.microsoft.com/office/drawing/2014/main" id="{90856697-276F-5B70-E885-BDC693728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pic>
        <p:nvPicPr>
          <p:cNvPr id="9" name="Image 8">
            <a:extLst>
              <a:ext uri="{FF2B5EF4-FFF2-40B4-BE49-F238E27FC236}">
                <a16:creationId xmlns:a16="http://schemas.microsoft.com/office/drawing/2014/main" id="{6C06BE70-9824-88D5-8B8B-087D9D4A5539}"/>
              </a:ext>
            </a:extLst>
          </p:cNvPr>
          <p:cNvPicPr>
            <a:picLocks noChangeAspect="1"/>
          </p:cNvPicPr>
          <p:nvPr/>
        </p:nvPicPr>
        <p:blipFill>
          <a:blip r:embed="rId3"/>
          <a:stretch>
            <a:fillRect/>
          </a:stretch>
        </p:blipFill>
        <p:spPr>
          <a:xfrm>
            <a:off x="4419525" y="204470"/>
            <a:ext cx="7344800" cy="2962688"/>
          </a:xfrm>
          <a:prstGeom prst="rect">
            <a:avLst/>
          </a:prstGeom>
        </p:spPr>
      </p:pic>
      <p:pic>
        <p:nvPicPr>
          <p:cNvPr id="17" name="Image 16">
            <a:extLst>
              <a:ext uri="{FF2B5EF4-FFF2-40B4-BE49-F238E27FC236}">
                <a16:creationId xmlns:a16="http://schemas.microsoft.com/office/drawing/2014/main" id="{3EA09C9C-8CCC-E266-D42C-DB1A9755A981}"/>
              </a:ext>
            </a:extLst>
          </p:cNvPr>
          <p:cNvPicPr>
            <a:picLocks noChangeAspect="1"/>
          </p:cNvPicPr>
          <p:nvPr/>
        </p:nvPicPr>
        <p:blipFill>
          <a:blip r:embed="rId4"/>
          <a:stretch>
            <a:fillRect/>
          </a:stretch>
        </p:blipFill>
        <p:spPr>
          <a:xfrm>
            <a:off x="4419525" y="3281811"/>
            <a:ext cx="7240010" cy="1752845"/>
          </a:xfrm>
          <a:prstGeom prst="rect">
            <a:avLst/>
          </a:prstGeom>
        </p:spPr>
      </p:pic>
      <p:pic>
        <p:nvPicPr>
          <p:cNvPr id="20" name="Image 19">
            <a:extLst>
              <a:ext uri="{FF2B5EF4-FFF2-40B4-BE49-F238E27FC236}">
                <a16:creationId xmlns:a16="http://schemas.microsoft.com/office/drawing/2014/main" id="{160B60F7-8384-B937-D371-70A909ED5F92}"/>
              </a:ext>
            </a:extLst>
          </p:cNvPr>
          <p:cNvPicPr>
            <a:picLocks noChangeAspect="1"/>
          </p:cNvPicPr>
          <p:nvPr/>
        </p:nvPicPr>
        <p:blipFill>
          <a:blip r:embed="rId5"/>
          <a:stretch>
            <a:fillRect/>
          </a:stretch>
        </p:blipFill>
        <p:spPr>
          <a:xfrm>
            <a:off x="4446064" y="5278657"/>
            <a:ext cx="2114845" cy="676369"/>
          </a:xfrm>
          <a:prstGeom prst="rect">
            <a:avLst/>
          </a:prstGeom>
        </p:spPr>
      </p:pic>
      <p:sp>
        <p:nvSpPr>
          <p:cNvPr id="4" name="Espace réservé du numéro de diapositive 3">
            <a:extLst>
              <a:ext uri="{FF2B5EF4-FFF2-40B4-BE49-F238E27FC236}">
                <a16:creationId xmlns:a16="http://schemas.microsoft.com/office/drawing/2014/main" id="{C2232DF4-E9B3-613E-E729-2D8425E19531}"/>
              </a:ext>
            </a:extLst>
          </p:cNvPr>
          <p:cNvSpPr>
            <a:spLocks noGrp="1"/>
          </p:cNvSpPr>
          <p:nvPr>
            <p:ph type="sldNum" sz="quarter" idx="12"/>
          </p:nvPr>
        </p:nvSpPr>
        <p:spPr/>
        <p:txBody>
          <a:bodyPr/>
          <a:lstStyle/>
          <a:p>
            <a:fld id="{A4D8B171-25EA-4950-AA82-4F9485406C51}" type="slidenum">
              <a:rPr lang="fr-FR" smtClean="0">
                <a:solidFill>
                  <a:schemeClr val="tx1"/>
                </a:solidFill>
              </a:rPr>
              <a:t>13</a:t>
            </a:fld>
            <a:endParaRPr lang="fr-FR">
              <a:solidFill>
                <a:schemeClr val="tx1"/>
              </a:solidFill>
            </a:endParaRPr>
          </a:p>
        </p:txBody>
      </p:sp>
    </p:spTree>
    <p:extLst>
      <p:ext uri="{BB962C8B-B14F-4D97-AF65-F5344CB8AC3E}">
        <p14:creationId xmlns:p14="http://schemas.microsoft.com/office/powerpoint/2010/main" val="591452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43EDE3-1895-0200-5560-343A2D3619A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E40FD42-B0FF-AB87-91B9-53EFDDB98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A4C41C9C-9BCD-F878-728C-203B12C4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D22B4F9E-F810-8F54-D771-40A24327C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F7360B0-285D-FD6C-E41E-36C5B263F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8F2FCE5E-C387-0980-21A3-43734F989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2" name="Titre 1">
            <a:extLst>
              <a:ext uri="{FF2B5EF4-FFF2-40B4-BE49-F238E27FC236}">
                <a16:creationId xmlns:a16="http://schemas.microsoft.com/office/drawing/2014/main" id="{C1CFCD15-9163-6791-1F10-DC786AA4D042}"/>
              </a:ext>
            </a:extLst>
          </p:cNvPr>
          <p:cNvSpPr txBox="1">
            <a:spLocks/>
          </p:cNvSpPr>
          <p:nvPr/>
        </p:nvSpPr>
        <p:spPr>
          <a:xfrm>
            <a:off x="492370" y="605896"/>
            <a:ext cx="3084844" cy="56462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fr-FR" sz="3600" noProof="0" dirty="0">
                <a:solidFill>
                  <a:srgbClr val="FFFFFF"/>
                </a:solidFill>
              </a:rPr>
              <a:t>Analyse approfondie </a:t>
            </a:r>
          </a:p>
          <a:p>
            <a:pPr algn="l"/>
            <a:endParaRPr lang="fr-FR" sz="3600" noProof="0" dirty="0">
              <a:solidFill>
                <a:srgbClr val="FFFFFF"/>
              </a:solidFill>
            </a:endParaRPr>
          </a:p>
          <a:p>
            <a:pPr>
              <a:spcAft>
                <a:spcPts val="600"/>
              </a:spcAft>
            </a:pPr>
            <a:r>
              <a:rPr lang="fr-FR" sz="3600" noProof="0" dirty="0">
                <a:solidFill>
                  <a:srgbClr val="FFFFFF"/>
                </a:solidFill>
              </a:rPr>
              <a:t> traitement des données manquantes </a:t>
            </a:r>
          </a:p>
        </p:txBody>
      </p:sp>
      <p:sp>
        <p:nvSpPr>
          <p:cNvPr id="18" name="Rectangle 17">
            <a:extLst>
              <a:ext uri="{FF2B5EF4-FFF2-40B4-BE49-F238E27FC236}">
                <a16:creationId xmlns:a16="http://schemas.microsoft.com/office/drawing/2014/main" id="{53C782B6-941D-917B-293A-426FB30B1C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pic>
        <p:nvPicPr>
          <p:cNvPr id="4" name="Image 3">
            <a:extLst>
              <a:ext uri="{FF2B5EF4-FFF2-40B4-BE49-F238E27FC236}">
                <a16:creationId xmlns:a16="http://schemas.microsoft.com/office/drawing/2014/main" id="{60AB966F-2CA4-AA81-6076-00683EAFE38E}"/>
              </a:ext>
            </a:extLst>
          </p:cNvPr>
          <p:cNvPicPr>
            <a:picLocks noChangeAspect="1"/>
          </p:cNvPicPr>
          <p:nvPr/>
        </p:nvPicPr>
        <p:blipFill>
          <a:blip r:embed="rId3"/>
          <a:stretch>
            <a:fillRect/>
          </a:stretch>
        </p:blipFill>
        <p:spPr>
          <a:xfrm>
            <a:off x="4111009" y="258984"/>
            <a:ext cx="7049484" cy="1743318"/>
          </a:xfrm>
          <a:prstGeom prst="rect">
            <a:avLst/>
          </a:prstGeom>
        </p:spPr>
      </p:pic>
      <p:pic>
        <p:nvPicPr>
          <p:cNvPr id="7" name="Image 6">
            <a:extLst>
              <a:ext uri="{FF2B5EF4-FFF2-40B4-BE49-F238E27FC236}">
                <a16:creationId xmlns:a16="http://schemas.microsoft.com/office/drawing/2014/main" id="{79B6CA2E-28C9-DCC6-AF4E-78ED40D3985B}"/>
              </a:ext>
            </a:extLst>
          </p:cNvPr>
          <p:cNvPicPr>
            <a:picLocks noChangeAspect="1"/>
          </p:cNvPicPr>
          <p:nvPr/>
        </p:nvPicPr>
        <p:blipFill>
          <a:blip r:embed="rId4"/>
          <a:stretch>
            <a:fillRect/>
          </a:stretch>
        </p:blipFill>
        <p:spPr>
          <a:xfrm>
            <a:off x="4182342" y="2101720"/>
            <a:ext cx="2478915" cy="807826"/>
          </a:xfrm>
          <a:prstGeom prst="rect">
            <a:avLst/>
          </a:prstGeom>
        </p:spPr>
      </p:pic>
      <p:pic>
        <p:nvPicPr>
          <p:cNvPr id="9" name="Image 8">
            <a:extLst>
              <a:ext uri="{FF2B5EF4-FFF2-40B4-BE49-F238E27FC236}">
                <a16:creationId xmlns:a16="http://schemas.microsoft.com/office/drawing/2014/main" id="{93CE645D-75BF-4D32-0F58-8A7A80934501}"/>
              </a:ext>
            </a:extLst>
          </p:cNvPr>
          <p:cNvPicPr>
            <a:picLocks noChangeAspect="1"/>
          </p:cNvPicPr>
          <p:nvPr/>
        </p:nvPicPr>
        <p:blipFill>
          <a:blip r:embed="rId5"/>
          <a:stretch>
            <a:fillRect/>
          </a:stretch>
        </p:blipFill>
        <p:spPr>
          <a:xfrm>
            <a:off x="4182342" y="3048263"/>
            <a:ext cx="6657624" cy="980403"/>
          </a:xfrm>
          <a:prstGeom prst="rect">
            <a:avLst/>
          </a:prstGeom>
        </p:spPr>
      </p:pic>
      <p:pic>
        <p:nvPicPr>
          <p:cNvPr id="13" name="Image 12">
            <a:extLst>
              <a:ext uri="{FF2B5EF4-FFF2-40B4-BE49-F238E27FC236}">
                <a16:creationId xmlns:a16="http://schemas.microsoft.com/office/drawing/2014/main" id="{85D015B2-261C-1CE5-FF3F-BD8C3F7FE994}"/>
              </a:ext>
            </a:extLst>
          </p:cNvPr>
          <p:cNvPicPr>
            <a:picLocks noChangeAspect="1"/>
          </p:cNvPicPr>
          <p:nvPr/>
        </p:nvPicPr>
        <p:blipFill>
          <a:blip r:embed="rId6"/>
          <a:stretch>
            <a:fillRect/>
          </a:stretch>
        </p:blipFill>
        <p:spPr>
          <a:xfrm>
            <a:off x="4155726" y="4247023"/>
            <a:ext cx="7707204" cy="915593"/>
          </a:xfrm>
          <a:prstGeom prst="rect">
            <a:avLst/>
          </a:prstGeom>
        </p:spPr>
      </p:pic>
      <p:sp>
        <p:nvSpPr>
          <p:cNvPr id="6" name="Espace réservé du numéro de diapositive 5">
            <a:extLst>
              <a:ext uri="{FF2B5EF4-FFF2-40B4-BE49-F238E27FC236}">
                <a16:creationId xmlns:a16="http://schemas.microsoft.com/office/drawing/2014/main" id="{C19C6D33-44DF-ADFC-15DD-118E06155515}"/>
              </a:ext>
            </a:extLst>
          </p:cNvPr>
          <p:cNvSpPr>
            <a:spLocks noGrp="1"/>
          </p:cNvSpPr>
          <p:nvPr>
            <p:ph type="sldNum" sz="quarter" idx="12"/>
          </p:nvPr>
        </p:nvSpPr>
        <p:spPr/>
        <p:txBody>
          <a:bodyPr/>
          <a:lstStyle/>
          <a:p>
            <a:fld id="{A4D8B171-25EA-4950-AA82-4F9485406C51}" type="slidenum">
              <a:rPr lang="fr-FR" smtClean="0">
                <a:solidFill>
                  <a:schemeClr val="tx1"/>
                </a:solidFill>
              </a:rPr>
              <a:t>14</a:t>
            </a:fld>
            <a:endParaRPr lang="fr-FR">
              <a:solidFill>
                <a:schemeClr val="tx1"/>
              </a:solidFill>
            </a:endParaRPr>
          </a:p>
        </p:txBody>
      </p:sp>
    </p:spTree>
    <p:extLst>
      <p:ext uri="{BB962C8B-B14F-4D97-AF65-F5344CB8AC3E}">
        <p14:creationId xmlns:p14="http://schemas.microsoft.com/office/powerpoint/2010/main" val="3662972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9A6EFD-78A6-6B2C-42A1-C3FA491D2C8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03C1D01-1AFC-F808-1446-ACC2C9C2F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26D9365A-CA17-8293-D2F4-18D34F7EE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478A670F-282C-16ED-11BB-C7E38F956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94E388AC-256C-44DD-38A0-0FA1E18C96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E1E993BC-B51D-3F35-6F4B-9A0AE33E52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2" name="Titre 1">
            <a:extLst>
              <a:ext uri="{FF2B5EF4-FFF2-40B4-BE49-F238E27FC236}">
                <a16:creationId xmlns:a16="http://schemas.microsoft.com/office/drawing/2014/main" id="{8A5B2C4C-0CF1-28B6-4829-D226AA352F9A}"/>
              </a:ext>
            </a:extLst>
          </p:cNvPr>
          <p:cNvSpPr txBox="1">
            <a:spLocks/>
          </p:cNvSpPr>
          <p:nvPr/>
        </p:nvSpPr>
        <p:spPr>
          <a:xfrm>
            <a:off x="492370" y="605896"/>
            <a:ext cx="3084844" cy="56462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fr-FR" sz="3600" noProof="0" dirty="0">
                <a:solidFill>
                  <a:srgbClr val="FFFFFF"/>
                </a:solidFill>
              </a:rPr>
              <a:t>Analyse approfondie </a:t>
            </a:r>
          </a:p>
          <a:p>
            <a:pPr algn="l"/>
            <a:endParaRPr lang="fr-FR" sz="3600" noProof="0" dirty="0">
              <a:solidFill>
                <a:srgbClr val="FFFFFF"/>
              </a:solidFill>
            </a:endParaRPr>
          </a:p>
          <a:p>
            <a:pPr>
              <a:spcAft>
                <a:spcPts val="600"/>
              </a:spcAft>
            </a:pPr>
            <a:r>
              <a:rPr lang="fr-FR" sz="3600" noProof="0" dirty="0">
                <a:solidFill>
                  <a:srgbClr val="FFFFFF"/>
                </a:solidFill>
              </a:rPr>
              <a:t> </a:t>
            </a:r>
          </a:p>
        </p:txBody>
      </p:sp>
      <p:sp>
        <p:nvSpPr>
          <p:cNvPr id="18" name="Rectangle 17">
            <a:extLst>
              <a:ext uri="{FF2B5EF4-FFF2-40B4-BE49-F238E27FC236}">
                <a16:creationId xmlns:a16="http://schemas.microsoft.com/office/drawing/2014/main" id="{97F62DD7-F823-512C-B949-6D12786516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pic>
        <p:nvPicPr>
          <p:cNvPr id="4" name="Image 3">
            <a:extLst>
              <a:ext uri="{FF2B5EF4-FFF2-40B4-BE49-F238E27FC236}">
                <a16:creationId xmlns:a16="http://schemas.microsoft.com/office/drawing/2014/main" id="{9117C5E6-0F8C-5D8B-53BF-FAB19C5B8356}"/>
              </a:ext>
            </a:extLst>
          </p:cNvPr>
          <p:cNvPicPr>
            <a:picLocks noChangeAspect="1"/>
          </p:cNvPicPr>
          <p:nvPr/>
        </p:nvPicPr>
        <p:blipFill>
          <a:blip r:embed="rId3"/>
          <a:stretch>
            <a:fillRect/>
          </a:stretch>
        </p:blipFill>
        <p:spPr>
          <a:xfrm>
            <a:off x="4278376" y="168280"/>
            <a:ext cx="7659253" cy="3139129"/>
          </a:xfrm>
          <a:prstGeom prst="rect">
            <a:avLst/>
          </a:prstGeom>
        </p:spPr>
      </p:pic>
      <p:pic>
        <p:nvPicPr>
          <p:cNvPr id="7" name="Image 6">
            <a:extLst>
              <a:ext uri="{FF2B5EF4-FFF2-40B4-BE49-F238E27FC236}">
                <a16:creationId xmlns:a16="http://schemas.microsoft.com/office/drawing/2014/main" id="{B0829FE5-707F-B4AE-01BC-245F4C5B125A}"/>
              </a:ext>
            </a:extLst>
          </p:cNvPr>
          <p:cNvPicPr>
            <a:picLocks noChangeAspect="1"/>
          </p:cNvPicPr>
          <p:nvPr/>
        </p:nvPicPr>
        <p:blipFill>
          <a:blip r:embed="rId4"/>
          <a:stretch>
            <a:fillRect/>
          </a:stretch>
        </p:blipFill>
        <p:spPr>
          <a:xfrm>
            <a:off x="6177012" y="3307409"/>
            <a:ext cx="3154006" cy="2963678"/>
          </a:xfrm>
          <a:prstGeom prst="rect">
            <a:avLst/>
          </a:prstGeom>
        </p:spPr>
      </p:pic>
      <p:sp>
        <p:nvSpPr>
          <p:cNvPr id="6" name="Espace réservé du numéro de diapositive 5">
            <a:extLst>
              <a:ext uri="{FF2B5EF4-FFF2-40B4-BE49-F238E27FC236}">
                <a16:creationId xmlns:a16="http://schemas.microsoft.com/office/drawing/2014/main" id="{7A5D75AF-67BE-ACB2-A61A-731B08DA395F}"/>
              </a:ext>
            </a:extLst>
          </p:cNvPr>
          <p:cNvSpPr>
            <a:spLocks noGrp="1"/>
          </p:cNvSpPr>
          <p:nvPr>
            <p:ph type="sldNum" sz="quarter" idx="12"/>
          </p:nvPr>
        </p:nvSpPr>
        <p:spPr/>
        <p:txBody>
          <a:bodyPr/>
          <a:lstStyle/>
          <a:p>
            <a:fld id="{A4D8B171-25EA-4950-AA82-4F9485406C51}" type="slidenum">
              <a:rPr lang="fr-FR" smtClean="0">
                <a:solidFill>
                  <a:schemeClr val="tx1"/>
                </a:solidFill>
              </a:rPr>
              <a:t>15</a:t>
            </a:fld>
            <a:endParaRPr lang="fr-FR" dirty="0">
              <a:solidFill>
                <a:schemeClr val="tx1"/>
              </a:solidFill>
            </a:endParaRPr>
          </a:p>
        </p:txBody>
      </p:sp>
    </p:spTree>
    <p:extLst>
      <p:ext uri="{BB962C8B-B14F-4D97-AF65-F5344CB8AC3E}">
        <p14:creationId xmlns:p14="http://schemas.microsoft.com/office/powerpoint/2010/main" val="2780437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ADFF3A-02B5-DD6B-8E12-78A193CACF1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97EBA36-D9E6-D681-9681-35DDE213E5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1EC71922-ABC7-C432-06B1-2E58E1ADF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A3CED856-D8B9-82AE-3949-D3C79D7FD0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59F5A7D-EC3C-6C72-4C11-2D587DD32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DC6C2CE4-E30C-28D5-0C1E-32A59412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2" name="Titre 1">
            <a:extLst>
              <a:ext uri="{FF2B5EF4-FFF2-40B4-BE49-F238E27FC236}">
                <a16:creationId xmlns:a16="http://schemas.microsoft.com/office/drawing/2014/main" id="{1EE78095-800C-609D-C26E-20D43FCEAFE5}"/>
              </a:ext>
            </a:extLst>
          </p:cNvPr>
          <p:cNvSpPr txBox="1">
            <a:spLocks/>
          </p:cNvSpPr>
          <p:nvPr/>
        </p:nvSpPr>
        <p:spPr>
          <a:xfrm>
            <a:off x="492370" y="605896"/>
            <a:ext cx="3084844" cy="56462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fr-FR" sz="3600" noProof="0" dirty="0">
                <a:solidFill>
                  <a:srgbClr val="FFFFFF"/>
                </a:solidFill>
              </a:rPr>
              <a:t>Analyse approfondie </a:t>
            </a:r>
          </a:p>
          <a:p>
            <a:pPr algn="l"/>
            <a:endParaRPr lang="fr-FR" sz="3600" noProof="0" dirty="0">
              <a:solidFill>
                <a:srgbClr val="FFFFFF"/>
              </a:solidFill>
            </a:endParaRPr>
          </a:p>
          <a:p>
            <a:pPr>
              <a:spcAft>
                <a:spcPts val="600"/>
              </a:spcAft>
            </a:pPr>
            <a:r>
              <a:rPr lang="fr-FR" sz="3600" noProof="0" dirty="0">
                <a:solidFill>
                  <a:srgbClr val="FFFFFF"/>
                </a:solidFill>
              </a:rPr>
              <a:t> transformation des données catégorielles </a:t>
            </a:r>
          </a:p>
        </p:txBody>
      </p:sp>
      <p:sp>
        <p:nvSpPr>
          <p:cNvPr id="18" name="Rectangle 17">
            <a:extLst>
              <a:ext uri="{FF2B5EF4-FFF2-40B4-BE49-F238E27FC236}">
                <a16:creationId xmlns:a16="http://schemas.microsoft.com/office/drawing/2014/main" id="{EE5A2D00-134C-2BEB-7FDB-206280933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pic>
        <p:nvPicPr>
          <p:cNvPr id="4" name="Image 3">
            <a:extLst>
              <a:ext uri="{FF2B5EF4-FFF2-40B4-BE49-F238E27FC236}">
                <a16:creationId xmlns:a16="http://schemas.microsoft.com/office/drawing/2014/main" id="{BB765FD3-35C5-C0EC-5425-8E2CA37FB767}"/>
              </a:ext>
            </a:extLst>
          </p:cNvPr>
          <p:cNvPicPr>
            <a:picLocks noChangeAspect="1"/>
          </p:cNvPicPr>
          <p:nvPr/>
        </p:nvPicPr>
        <p:blipFill>
          <a:blip r:embed="rId3"/>
          <a:stretch>
            <a:fillRect/>
          </a:stretch>
        </p:blipFill>
        <p:spPr>
          <a:xfrm>
            <a:off x="4513664" y="530801"/>
            <a:ext cx="6829450" cy="1486632"/>
          </a:xfrm>
          <a:prstGeom prst="rect">
            <a:avLst/>
          </a:prstGeom>
        </p:spPr>
      </p:pic>
      <p:pic>
        <p:nvPicPr>
          <p:cNvPr id="7" name="Image 6">
            <a:extLst>
              <a:ext uri="{FF2B5EF4-FFF2-40B4-BE49-F238E27FC236}">
                <a16:creationId xmlns:a16="http://schemas.microsoft.com/office/drawing/2014/main" id="{A09E037D-5F25-2A4F-E6C1-7C9DD117A5F6}"/>
              </a:ext>
            </a:extLst>
          </p:cNvPr>
          <p:cNvPicPr>
            <a:picLocks noChangeAspect="1"/>
          </p:cNvPicPr>
          <p:nvPr/>
        </p:nvPicPr>
        <p:blipFill>
          <a:blip r:embed="rId4"/>
          <a:stretch>
            <a:fillRect/>
          </a:stretch>
        </p:blipFill>
        <p:spPr>
          <a:xfrm>
            <a:off x="4286864" y="2548234"/>
            <a:ext cx="7521088" cy="2818311"/>
          </a:xfrm>
          <a:prstGeom prst="rect">
            <a:avLst/>
          </a:prstGeom>
        </p:spPr>
      </p:pic>
      <p:pic>
        <p:nvPicPr>
          <p:cNvPr id="9" name="Image 8">
            <a:extLst>
              <a:ext uri="{FF2B5EF4-FFF2-40B4-BE49-F238E27FC236}">
                <a16:creationId xmlns:a16="http://schemas.microsoft.com/office/drawing/2014/main" id="{3F4ACC79-FBE9-E6A6-7E44-767A24769D6F}"/>
              </a:ext>
            </a:extLst>
          </p:cNvPr>
          <p:cNvPicPr>
            <a:picLocks noChangeAspect="1"/>
          </p:cNvPicPr>
          <p:nvPr/>
        </p:nvPicPr>
        <p:blipFill>
          <a:blip r:embed="rId5"/>
          <a:stretch>
            <a:fillRect/>
          </a:stretch>
        </p:blipFill>
        <p:spPr>
          <a:xfrm>
            <a:off x="4286864" y="5664472"/>
            <a:ext cx="5239481" cy="628738"/>
          </a:xfrm>
          <a:prstGeom prst="rect">
            <a:avLst/>
          </a:prstGeom>
        </p:spPr>
      </p:pic>
      <p:sp>
        <p:nvSpPr>
          <p:cNvPr id="6" name="Espace réservé du numéro de diapositive 5">
            <a:extLst>
              <a:ext uri="{FF2B5EF4-FFF2-40B4-BE49-F238E27FC236}">
                <a16:creationId xmlns:a16="http://schemas.microsoft.com/office/drawing/2014/main" id="{44F569FD-517E-2CCD-5A1A-E6D07BC74281}"/>
              </a:ext>
            </a:extLst>
          </p:cNvPr>
          <p:cNvSpPr>
            <a:spLocks noGrp="1"/>
          </p:cNvSpPr>
          <p:nvPr>
            <p:ph type="sldNum" sz="quarter" idx="12"/>
          </p:nvPr>
        </p:nvSpPr>
        <p:spPr/>
        <p:txBody>
          <a:bodyPr/>
          <a:lstStyle/>
          <a:p>
            <a:fld id="{A4D8B171-25EA-4950-AA82-4F9485406C51}" type="slidenum">
              <a:rPr lang="fr-FR" smtClean="0">
                <a:solidFill>
                  <a:schemeClr val="tx1"/>
                </a:solidFill>
              </a:rPr>
              <a:t>16</a:t>
            </a:fld>
            <a:endParaRPr lang="fr-FR">
              <a:solidFill>
                <a:schemeClr val="tx1"/>
              </a:solidFill>
            </a:endParaRPr>
          </a:p>
        </p:txBody>
      </p:sp>
    </p:spTree>
    <p:extLst>
      <p:ext uri="{BB962C8B-B14F-4D97-AF65-F5344CB8AC3E}">
        <p14:creationId xmlns:p14="http://schemas.microsoft.com/office/powerpoint/2010/main" val="914765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BC2FD9-326D-5B52-2377-F1A8134942D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C3EFEF9-4F44-18AB-9657-AF1E432FD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7F4B16F1-3B02-0C07-C4B6-772548614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9380DB76-BC42-FE19-8696-B554960D69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7830DE6-C72B-433D-3C17-6DF2B6502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865207DD-F918-2542-69D9-B7C832054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8" name="Rectangle 17">
            <a:extLst>
              <a:ext uri="{FF2B5EF4-FFF2-40B4-BE49-F238E27FC236}">
                <a16:creationId xmlns:a16="http://schemas.microsoft.com/office/drawing/2014/main" id="{E0E108F2-F59C-3591-7B21-D67450397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4" name="ZoneTexte 3">
            <a:extLst>
              <a:ext uri="{FF2B5EF4-FFF2-40B4-BE49-F238E27FC236}">
                <a16:creationId xmlns:a16="http://schemas.microsoft.com/office/drawing/2014/main" id="{E6E84CB2-FF3E-9254-44C8-A16EB9813AC5}"/>
              </a:ext>
            </a:extLst>
          </p:cNvPr>
          <p:cNvSpPr txBox="1"/>
          <p:nvPr/>
        </p:nvSpPr>
        <p:spPr>
          <a:xfrm>
            <a:off x="4365523" y="457686"/>
            <a:ext cx="7010399" cy="3693319"/>
          </a:xfrm>
          <a:prstGeom prst="rect">
            <a:avLst/>
          </a:prstGeom>
          <a:noFill/>
        </p:spPr>
        <p:txBody>
          <a:bodyPr wrap="square" rtlCol="0">
            <a:spAutoFit/>
          </a:bodyPr>
          <a:lstStyle/>
          <a:p>
            <a:pPr marL="285750" indent="-285750" algn="l" rtl="0" eaLnBrk="0" latinLnBrk="0" hangingPunct="0">
              <a:buFont typeface="Arial" panose="020B0604020202020204" pitchFamily="34" charset="0"/>
              <a:buChar char="•"/>
            </a:pPr>
            <a:r>
              <a:rPr lang="fr-FR" sz="1800" b="1" dirty="0">
                <a:solidFill>
                  <a:srgbClr val="000000"/>
                </a:solidFill>
                <a:effectLst/>
                <a:latin typeface="Arial" panose="020B0604020202020204" pitchFamily="34" charset="0"/>
              </a:rPr>
              <a:t>Création d’un</a:t>
            </a:r>
            <a:r>
              <a:rPr lang="fr-FR" sz="1800" dirty="0">
                <a:solidFill>
                  <a:srgbClr val="000000"/>
                </a:solidFill>
                <a:effectLst/>
                <a:latin typeface="Arial" panose="020B0604020202020204" pitchFamily="34" charset="0"/>
              </a:rPr>
              <a:t> </a:t>
            </a:r>
            <a:r>
              <a:rPr lang="fr-FR" sz="1800" b="1" dirty="0" err="1">
                <a:solidFill>
                  <a:srgbClr val="000000"/>
                </a:solidFill>
                <a:effectLst/>
                <a:latin typeface="Arial" panose="020B0604020202020204" pitchFamily="34" charset="0"/>
              </a:rPr>
              <a:t>DataFrame</a:t>
            </a:r>
            <a:r>
              <a:rPr lang="fr-FR" sz="1800" dirty="0">
                <a:solidFill>
                  <a:srgbClr val="000000"/>
                </a:solidFill>
                <a:effectLst/>
                <a:latin typeface="Arial" panose="020B0604020202020204" pitchFamily="34" charset="0"/>
              </a:rPr>
              <a:t> </a:t>
            </a:r>
            <a:r>
              <a:rPr lang="fr-FR" sz="1800" b="1" dirty="0">
                <a:solidFill>
                  <a:srgbClr val="000000"/>
                </a:solidFill>
                <a:effectLst/>
                <a:latin typeface="Arial" panose="020B0604020202020204" pitchFamily="34" charset="0"/>
              </a:rPr>
              <a:t>nettoyé</a:t>
            </a:r>
            <a:r>
              <a:rPr lang="fr-FR" sz="1800" dirty="0">
                <a:solidFill>
                  <a:srgbClr val="000000"/>
                </a:solidFill>
                <a:effectLst/>
                <a:latin typeface="Arial" panose="020B0604020202020204" pitchFamily="34" charset="0"/>
              </a:rPr>
              <a:t> : préparation et nettoyage des données</a:t>
            </a:r>
          </a:p>
          <a:p>
            <a:pPr marL="285750" indent="-285750" algn="l" rtl="0" eaLnBrk="0" latinLnBrk="0" hangingPunct="0">
              <a:buFont typeface="Arial" panose="020B0604020202020204" pitchFamily="34" charset="0"/>
              <a:buChar char="•"/>
            </a:pPr>
            <a:endParaRPr lang="fr-FR" sz="1800" dirty="0">
              <a:solidFill>
                <a:srgbClr val="000000"/>
              </a:solidFill>
              <a:effectLst/>
              <a:latin typeface="Arial" panose="020B0604020202020204" pitchFamily="34" charset="0"/>
            </a:endParaRPr>
          </a:p>
          <a:p>
            <a:pPr marL="0" indent="0" algn="l" rtl="0" eaLnBrk="0" latinLnBrk="0" hangingPunct="0">
              <a:buFont typeface="Arial" panose="020B0604020202020204" pitchFamily="34" charset="0"/>
              <a:buChar char="•"/>
            </a:pPr>
            <a:r>
              <a:rPr lang="fr-FR" sz="1800" b="1" dirty="0">
                <a:solidFill>
                  <a:srgbClr val="000000"/>
                </a:solidFill>
                <a:effectLst/>
                <a:latin typeface="Arial" panose="020B0604020202020204" pitchFamily="34" charset="0"/>
              </a:rPr>
              <a:t>   Choix des</a:t>
            </a:r>
            <a:r>
              <a:rPr lang="fr-FR" sz="1800" dirty="0">
                <a:solidFill>
                  <a:srgbClr val="000000"/>
                </a:solidFill>
                <a:effectLst/>
                <a:latin typeface="Arial" panose="020B0604020202020204" pitchFamily="34" charset="0"/>
              </a:rPr>
              <a:t> </a:t>
            </a:r>
            <a:r>
              <a:rPr lang="fr-FR" sz="1800" b="1" dirty="0">
                <a:solidFill>
                  <a:srgbClr val="000000"/>
                </a:solidFill>
                <a:effectLst/>
                <a:latin typeface="Arial" panose="020B0604020202020204" pitchFamily="34" charset="0"/>
              </a:rPr>
              <a:t>caractéristiques</a:t>
            </a:r>
            <a:r>
              <a:rPr lang="fr-FR" sz="1800" dirty="0">
                <a:solidFill>
                  <a:srgbClr val="000000"/>
                </a:solidFill>
                <a:effectLst/>
                <a:latin typeface="Arial" panose="020B0604020202020204" pitchFamily="34" charset="0"/>
              </a:rPr>
              <a:t> </a:t>
            </a:r>
            <a:r>
              <a:rPr lang="fr-FR" sz="1800" b="1" dirty="0">
                <a:solidFill>
                  <a:srgbClr val="000000"/>
                </a:solidFill>
                <a:effectLst/>
                <a:latin typeface="Arial" panose="020B0604020202020204" pitchFamily="34" charset="0"/>
              </a:rPr>
              <a:t>et de la cible (</a:t>
            </a:r>
            <a:r>
              <a:rPr lang="fr-FR" sz="1800" b="1" dirty="0" err="1">
                <a:solidFill>
                  <a:srgbClr val="000000"/>
                </a:solidFill>
                <a:effectLst/>
                <a:latin typeface="Arial" panose="020B0604020202020204" pitchFamily="34" charset="0"/>
              </a:rPr>
              <a:t>target</a:t>
            </a:r>
            <a:r>
              <a:rPr lang="fr-FR" sz="1800" b="1" dirty="0">
                <a:solidFill>
                  <a:srgbClr val="000000"/>
                </a:solidFill>
                <a:effectLst/>
                <a:latin typeface="Arial" panose="020B0604020202020204" pitchFamily="34" charset="0"/>
              </a:rPr>
              <a:t>)</a:t>
            </a:r>
            <a:r>
              <a:rPr lang="fr-FR" sz="1800" dirty="0">
                <a:solidFill>
                  <a:srgbClr val="000000"/>
                </a:solidFill>
                <a:effectLst/>
                <a:latin typeface="Arial" panose="020B0604020202020204" pitchFamily="34" charset="0"/>
              </a:rPr>
              <a:t> : sélection des variables importantes</a:t>
            </a:r>
          </a:p>
          <a:p>
            <a:pPr marL="0" indent="0" algn="l" rtl="0" eaLnBrk="0" latinLnBrk="0" hangingPunct="0">
              <a:buFont typeface="Arial" panose="020B0604020202020204" pitchFamily="34" charset="0"/>
              <a:buChar char="•"/>
            </a:pPr>
            <a:endParaRPr lang="fr-FR" sz="1800" dirty="0">
              <a:solidFill>
                <a:srgbClr val="000000"/>
              </a:solidFill>
              <a:effectLst/>
              <a:latin typeface="Arial" panose="020B0604020202020204" pitchFamily="34" charset="0"/>
            </a:endParaRPr>
          </a:p>
          <a:p>
            <a:pPr marL="0" indent="0" algn="l" rtl="0" eaLnBrk="0" latinLnBrk="0" hangingPunct="0">
              <a:buFont typeface="Arial" panose="020B0604020202020204" pitchFamily="34" charset="0"/>
              <a:buChar char="•"/>
            </a:pPr>
            <a:r>
              <a:rPr lang="fr-FR" sz="1800" b="1" dirty="0">
                <a:solidFill>
                  <a:srgbClr val="000000"/>
                </a:solidFill>
                <a:effectLst/>
                <a:latin typeface="Arial" panose="020B0604020202020204" pitchFamily="34" charset="0"/>
              </a:rPr>
              <a:t>   Modélisation en apprentissage</a:t>
            </a:r>
            <a:r>
              <a:rPr lang="fr-FR" sz="1800" dirty="0">
                <a:solidFill>
                  <a:srgbClr val="000000"/>
                </a:solidFill>
                <a:effectLst/>
                <a:latin typeface="Arial" panose="020B0604020202020204" pitchFamily="34" charset="0"/>
              </a:rPr>
              <a:t> </a:t>
            </a:r>
            <a:r>
              <a:rPr lang="fr-FR" sz="1800" b="1" dirty="0">
                <a:solidFill>
                  <a:srgbClr val="000000"/>
                </a:solidFill>
                <a:effectLst/>
                <a:latin typeface="Arial" panose="020B0604020202020204" pitchFamily="34" charset="0"/>
              </a:rPr>
              <a:t>automatique</a:t>
            </a:r>
            <a:r>
              <a:rPr lang="fr-FR" sz="1800" dirty="0">
                <a:solidFill>
                  <a:srgbClr val="000000"/>
                </a:solidFill>
                <a:effectLst/>
                <a:latin typeface="Arial" panose="020B0604020202020204" pitchFamily="34" charset="0"/>
              </a:rPr>
              <a:t> : entraînement de divers modèles</a:t>
            </a:r>
          </a:p>
          <a:p>
            <a:pPr marL="0" indent="0" algn="l" rtl="0" eaLnBrk="0" latinLnBrk="0" hangingPunct="0">
              <a:buFont typeface="Arial" panose="020B0604020202020204" pitchFamily="34" charset="0"/>
              <a:buChar char="•"/>
            </a:pPr>
            <a:endParaRPr lang="fr-FR" sz="1800" dirty="0">
              <a:solidFill>
                <a:srgbClr val="000000"/>
              </a:solidFill>
              <a:effectLst/>
              <a:latin typeface="Arial" panose="020B0604020202020204" pitchFamily="34" charset="0"/>
            </a:endParaRPr>
          </a:p>
          <a:p>
            <a:pPr marL="0" indent="0" algn="l" rtl="0" eaLnBrk="0" latinLnBrk="0" hangingPunct="0">
              <a:buFont typeface="Arial" panose="020B0604020202020204" pitchFamily="34" charset="0"/>
              <a:buChar char="•"/>
            </a:pPr>
            <a:r>
              <a:rPr lang="fr-FR" sz="1800" b="1" dirty="0">
                <a:solidFill>
                  <a:srgbClr val="000000"/>
                </a:solidFill>
                <a:effectLst/>
                <a:latin typeface="Arial" panose="020B0604020202020204" pitchFamily="34" charset="0"/>
              </a:rPr>
              <a:t>   Amélioration des résultats</a:t>
            </a:r>
            <a:r>
              <a:rPr lang="fr-FR" sz="1800" dirty="0">
                <a:solidFill>
                  <a:srgbClr val="000000"/>
                </a:solidFill>
                <a:effectLst/>
                <a:latin typeface="Arial" panose="020B0604020202020204" pitchFamily="34" charset="0"/>
              </a:rPr>
              <a:t> : évaluation des performances avec et sans la caractéristique </a:t>
            </a:r>
            <a:r>
              <a:rPr lang="fr-FR" sz="1800" i="1" dirty="0" err="1">
                <a:solidFill>
                  <a:srgbClr val="000000"/>
                </a:solidFill>
                <a:effectLst/>
                <a:latin typeface="Arial" panose="020B0604020202020204" pitchFamily="34" charset="0"/>
              </a:rPr>
              <a:t>EnergyStarScore</a:t>
            </a:r>
            <a:endParaRPr lang="fr-FR" sz="1800" dirty="0">
              <a:solidFill>
                <a:srgbClr val="000000"/>
              </a:solidFill>
              <a:effectLst/>
              <a:latin typeface="Arial" panose="020B0604020202020204" pitchFamily="34" charset="0"/>
            </a:endParaRPr>
          </a:p>
          <a:p>
            <a:br>
              <a:rPr lang="fr-FR" sz="1800" dirty="0">
                <a:solidFill>
                  <a:srgbClr val="000000"/>
                </a:solidFill>
                <a:effectLst/>
                <a:latin typeface="Arial" panose="020B0604020202020204" pitchFamily="34" charset="0"/>
              </a:rPr>
            </a:br>
            <a:endParaRPr lang="fr-FR" dirty="0"/>
          </a:p>
        </p:txBody>
      </p:sp>
      <p:graphicFrame>
        <p:nvGraphicFramePr>
          <p:cNvPr id="20" name="Titre 1">
            <a:extLst>
              <a:ext uri="{FF2B5EF4-FFF2-40B4-BE49-F238E27FC236}">
                <a16:creationId xmlns:a16="http://schemas.microsoft.com/office/drawing/2014/main" id="{4AAA471E-7BF3-1FDD-E06D-1DAAA94577DA}"/>
              </a:ext>
            </a:extLst>
          </p:cNvPr>
          <p:cNvGraphicFramePr/>
          <p:nvPr/>
        </p:nvGraphicFramePr>
        <p:xfrm>
          <a:off x="492370" y="605896"/>
          <a:ext cx="3084844" cy="564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ce réservé du numéro de diapositive 2">
            <a:extLst>
              <a:ext uri="{FF2B5EF4-FFF2-40B4-BE49-F238E27FC236}">
                <a16:creationId xmlns:a16="http://schemas.microsoft.com/office/drawing/2014/main" id="{8655306D-7834-3A10-D35E-C1321C84DECD}"/>
              </a:ext>
            </a:extLst>
          </p:cNvPr>
          <p:cNvSpPr>
            <a:spLocks noGrp="1"/>
          </p:cNvSpPr>
          <p:nvPr>
            <p:ph type="sldNum" sz="quarter" idx="12"/>
          </p:nvPr>
        </p:nvSpPr>
        <p:spPr/>
        <p:txBody>
          <a:bodyPr/>
          <a:lstStyle/>
          <a:p>
            <a:fld id="{A4D8B171-25EA-4950-AA82-4F9485406C51}" type="slidenum">
              <a:rPr lang="fr-FR" smtClean="0">
                <a:solidFill>
                  <a:schemeClr val="tx1"/>
                </a:solidFill>
              </a:rPr>
              <a:t>17</a:t>
            </a:fld>
            <a:endParaRPr lang="fr-FR" dirty="0">
              <a:solidFill>
                <a:schemeClr val="tx1"/>
              </a:solidFill>
            </a:endParaRPr>
          </a:p>
        </p:txBody>
      </p:sp>
    </p:spTree>
    <p:extLst>
      <p:ext uri="{BB962C8B-B14F-4D97-AF65-F5344CB8AC3E}">
        <p14:creationId xmlns:p14="http://schemas.microsoft.com/office/powerpoint/2010/main" val="400009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9C5D65-FF11-D1AF-EDD7-10BA3BD688B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C0FBAD5-CC77-E641-0514-A77BE1BAE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086CB5A8-2AAA-FD6C-452F-2299AF3AE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D5C88B53-47D9-8D0D-DC71-0B178191A2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D5465A9C-27BE-68D5-4A34-B6EA77B90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29B08922-AA96-BC9C-00AF-ED8B4C2A0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8" name="Rectangle 17">
            <a:extLst>
              <a:ext uri="{FF2B5EF4-FFF2-40B4-BE49-F238E27FC236}">
                <a16:creationId xmlns:a16="http://schemas.microsoft.com/office/drawing/2014/main" id="{9E2F6537-9895-FB3A-4C12-2F15F2421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4" name="ZoneTexte 3">
            <a:extLst>
              <a:ext uri="{FF2B5EF4-FFF2-40B4-BE49-F238E27FC236}">
                <a16:creationId xmlns:a16="http://schemas.microsoft.com/office/drawing/2014/main" id="{C4BAF62C-59DC-2672-6C2F-41276372E7D3}"/>
              </a:ext>
            </a:extLst>
          </p:cNvPr>
          <p:cNvSpPr txBox="1"/>
          <p:nvPr/>
        </p:nvSpPr>
        <p:spPr>
          <a:xfrm>
            <a:off x="4387272" y="605896"/>
            <a:ext cx="6773220" cy="923330"/>
          </a:xfrm>
          <a:prstGeom prst="rect">
            <a:avLst/>
          </a:prstGeom>
          <a:noFill/>
        </p:spPr>
        <p:txBody>
          <a:bodyPr wrap="square" rtlCol="0">
            <a:spAutoFit/>
          </a:bodyPr>
          <a:lstStyle/>
          <a:p>
            <a:r>
              <a:rPr lang="fr-FR" dirty="0">
                <a:solidFill>
                  <a:srgbClr val="000000"/>
                </a:solidFill>
                <a:latin typeface="Arial" panose="020B0604020202020204" pitchFamily="34" charset="0"/>
              </a:rPr>
              <a:t>1) Séparation des caractéristiques (X) et les cibles (y)</a:t>
            </a:r>
            <a:r>
              <a:rPr lang="fr-FR" sz="1800" dirty="0">
                <a:solidFill>
                  <a:srgbClr val="000000"/>
                </a:solidFill>
                <a:effectLst/>
                <a:latin typeface="Arial" panose="020B0604020202020204" pitchFamily="34" charset="0"/>
              </a:rPr>
              <a:t> </a:t>
            </a:r>
          </a:p>
          <a:p>
            <a:br>
              <a:rPr lang="fr-FR" sz="1800" dirty="0">
                <a:solidFill>
                  <a:srgbClr val="000000"/>
                </a:solidFill>
                <a:effectLst/>
                <a:latin typeface="Arial" panose="020B0604020202020204" pitchFamily="34" charset="0"/>
              </a:rPr>
            </a:br>
            <a:endParaRPr lang="fr-FR" dirty="0"/>
          </a:p>
        </p:txBody>
      </p:sp>
      <p:graphicFrame>
        <p:nvGraphicFramePr>
          <p:cNvPr id="20" name="Titre 1">
            <a:extLst>
              <a:ext uri="{FF2B5EF4-FFF2-40B4-BE49-F238E27FC236}">
                <a16:creationId xmlns:a16="http://schemas.microsoft.com/office/drawing/2014/main" id="{D6B4F960-9857-6004-7057-AA98EED99A17}"/>
              </a:ext>
            </a:extLst>
          </p:cNvPr>
          <p:cNvGraphicFramePr/>
          <p:nvPr/>
        </p:nvGraphicFramePr>
        <p:xfrm>
          <a:off x="492370" y="605896"/>
          <a:ext cx="3084844" cy="564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Image 2">
            <a:extLst>
              <a:ext uri="{FF2B5EF4-FFF2-40B4-BE49-F238E27FC236}">
                <a16:creationId xmlns:a16="http://schemas.microsoft.com/office/drawing/2014/main" id="{249904CE-F4ED-2EE3-7BB2-9E25FFD59785}"/>
              </a:ext>
            </a:extLst>
          </p:cNvPr>
          <p:cNvPicPr>
            <a:picLocks noChangeAspect="1"/>
          </p:cNvPicPr>
          <p:nvPr/>
        </p:nvPicPr>
        <p:blipFill>
          <a:blip r:embed="rId8"/>
          <a:stretch>
            <a:fillRect/>
          </a:stretch>
        </p:blipFill>
        <p:spPr>
          <a:xfrm>
            <a:off x="4484112" y="1029780"/>
            <a:ext cx="6773220" cy="866896"/>
          </a:xfrm>
          <a:prstGeom prst="rect">
            <a:avLst/>
          </a:prstGeom>
        </p:spPr>
      </p:pic>
      <p:sp>
        <p:nvSpPr>
          <p:cNvPr id="6" name="ZoneTexte 5">
            <a:extLst>
              <a:ext uri="{FF2B5EF4-FFF2-40B4-BE49-F238E27FC236}">
                <a16:creationId xmlns:a16="http://schemas.microsoft.com/office/drawing/2014/main" id="{83D9D767-3BAF-48DB-AB3E-059516A874FE}"/>
              </a:ext>
            </a:extLst>
          </p:cNvPr>
          <p:cNvSpPr txBox="1"/>
          <p:nvPr/>
        </p:nvSpPr>
        <p:spPr>
          <a:xfrm>
            <a:off x="4429812" y="1920096"/>
            <a:ext cx="5515294" cy="369332"/>
          </a:xfrm>
          <a:prstGeom prst="rect">
            <a:avLst/>
          </a:prstGeom>
          <a:noFill/>
        </p:spPr>
        <p:txBody>
          <a:bodyPr wrap="square" rtlCol="0">
            <a:spAutoFit/>
          </a:bodyPr>
          <a:lstStyle/>
          <a:p>
            <a:r>
              <a:rPr lang="fr-FR" dirty="0"/>
              <a:t>2) Standardisation des cibles</a:t>
            </a:r>
          </a:p>
        </p:txBody>
      </p:sp>
      <p:pic>
        <p:nvPicPr>
          <p:cNvPr id="8" name="Image 7">
            <a:extLst>
              <a:ext uri="{FF2B5EF4-FFF2-40B4-BE49-F238E27FC236}">
                <a16:creationId xmlns:a16="http://schemas.microsoft.com/office/drawing/2014/main" id="{82CC7B07-356B-0923-8504-5398B2DACA1C}"/>
              </a:ext>
            </a:extLst>
          </p:cNvPr>
          <p:cNvPicPr>
            <a:picLocks noChangeAspect="1"/>
          </p:cNvPicPr>
          <p:nvPr/>
        </p:nvPicPr>
        <p:blipFill>
          <a:blip r:embed="rId9"/>
          <a:stretch>
            <a:fillRect/>
          </a:stretch>
        </p:blipFill>
        <p:spPr>
          <a:xfrm>
            <a:off x="4484112" y="2319802"/>
            <a:ext cx="4248743" cy="562053"/>
          </a:xfrm>
          <a:prstGeom prst="rect">
            <a:avLst/>
          </a:prstGeom>
        </p:spPr>
      </p:pic>
      <p:sp>
        <p:nvSpPr>
          <p:cNvPr id="9" name="ZoneTexte 8">
            <a:extLst>
              <a:ext uri="{FF2B5EF4-FFF2-40B4-BE49-F238E27FC236}">
                <a16:creationId xmlns:a16="http://schemas.microsoft.com/office/drawing/2014/main" id="{25892F64-D76E-5752-1E87-0B433C4175EC}"/>
              </a:ext>
            </a:extLst>
          </p:cNvPr>
          <p:cNvSpPr txBox="1"/>
          <p:nvPr/>
        </p:nvSpPr>
        <p:spPr>
          <a:xfrm>
            <a:off x="4429812" y="2881855"/>
            <a:ext cx="5417574" cy="646331"/>
          </a:xfrm>
          <a:prstGeom prst="rect">
            <a:avLst/>
          </a:prstGeom>
          <a:noFill/>
        </p:spPr>
        <p:txBody>
          <a:bodyPr wrap="square" rtlCol="0">
            <a:spAutoFit/>
          </a:bodyPr>
          <a:lstStyle/>
          <a:p>
            <a:r>
              <a:rPr lang="fr-FR" dirty="0"/>
              <a:t>3) création d’un pipeline de machine </a:t>
            </a:r>
            <a:r>
              <a:rPr lang="fr-FR" dirty="0" err="1"/>
              <a:t>learning</a:t>
            </a:r>
            <a:r>
              <a:rPr lang="fr-FR" dirty="0"/>
              <a:t> avec </a:t>
            </a:r>
            <a:r>
              <a:rPr lang="fr-FR" b="1" dirty="0"/>
              <a:t>deux étapes</a:t>
            </a:r>
            <a:r>
              <a:rPr lang="fr-FR" dirty="0"/>
              <a:t> :</a:t>
            </a:r>
          </a:p>
        </p:txBody>
      </p:sp>
      <p:pic>
        <p:nvPicPr>
          <p:cNvPr id="13" name="Image 12">
            <a:extLst>
              <a:ext uri="{FF2B5EF4-FFF2-40B4-BE49-F238E27FC236}">
                <a16:creationId xmlns:a16="http://schemas.microsoft.com/office/drawing/2014/main" id="{17F3A958-36A1-6751-9915-66FBD5F6D9B5}"/>
              </a:ext>
            </a:extLst>
          </p:cNvPr>
          <p:cNvPicPr>
            <a:picLocks noChangeAspect="1"/>
          </p:cNvPicPr>
          <p:nvPr/>
        </p:nvPicPr>
        <p:blipFill>
          <a:blip r:embed="rId10"/>
          <a:stretch>
            <a:fillRect/>
          </a:stretch>
        </p:blipFill>
        <p:spPr>
          <a:xfrm>
            <a:off x="4513664" y="3487101"/>
            <a:ext cx="7316221" cy="933580"/>
          </a:xfrm>
          <a:prstGeom prst="rect">
            <a:avLst/>
          </a:prstGeom>
        </p:spPr>
      </p:pic>
      <p:sp>
        <p:nvSpPr>
          <p:cNvPr id="15" name="ZoneTexte 14">
            <a:extLst>
              <a:ext uri="{FF2B5EF4-FFF2-40B4-BE49-F238E27FC236}">
                <a16:creationId xmlns:a16="http://schemas.microsoft.com/office/drawing/2014/main" id="{E1F95517-3E7D-7383-F1B8-7042F5534EDB}"/>
              </a:ext>
            </a:extLst>
          </p:cNvPr>
          <p:cNvSpPr txBox="1"/>
          <p:nvPr/>
        </p:nvSpPr>
        <p:spPr>
          <a:xfrm>
            <a:off x="4507978" y="4424692"/>
            <a:ext cx="5417574" cy="369332"/>
          </a:xfrm>
          <a:prstGeom prst="rect">
            <a:avLst/>
          </a:prstGeom>
          <a:noFill/>
        </p:spPr>
        <p:txBody>
          <a:bodyPr wrap="square" rtlCol="0">
            <a:spAutoFit/>
          </a:bodyPr>
          <a:lstStyle/>
          <a:p>
            <a:r>
              <a:rPr lang="fr-FR" dirty="0"/>
              <a:t>4) Validation croisé </a:t>
            </a:r>
          </a:p>
        </p:txBody>
      </p:sp>
      <p:pic>
        <p:nvPicPr>
          <p:cNvPr id="19" name="Image 18">
            <a:extLst>
              <a:ext uri="{FF2B5EF4-FFF2-40B4-BE49-F238E27FC236}">
                <a16:creationId xmlns:a16="http://schemas.microsoft.com/office/drawing/2014/main" id="{EE98C6E3-671F-992C-7B5D-346C11D0207A}"/>
              </a:ext>
            </a:extLst>
          </p:cNvPr>
          <p:cNvPicPr>
            <a:picLocks noChangeAspect="1"/>
          </p:cNvPicPr>
          <p:nvPr/>
        </p:nvPicPr>
        <p:blipFill>
          <a:blip r:embed="rId11"/>
          <a:stretch>
            <a:fillRect/>
          </a:stretch>
        </p:blipFill>
        <p:spPr>
          <a:xfrm>
            <a:off x="4515323" y="4860919"/>
            <a:ext cx="5344271" cy="323895"/>
          </a:xfrm>
          <a:prstGeom prst="rect">
            <a:avLst/>
          </a:prstGeom>
        </p:spPr>
      </p:pic>
      <p:sp>
        <p:nvSpPr>
          <p:cNvPr id="21" name="ZoneTexte 20">
            <a:extLst>
              <a:ext uri="{FF2B5EF4-FFF2-40B4-BE49-F238E27FC236}">
                <a16:creationId xmlns:a16="http://schemas.microsoft.com/office/drawing/2014/main" id="{115E2B3B-C047-0783-E725-1F6128271DC5}"/>
              </a:ext>
            </a:extLst>
          </p:cNvPr>
          <p:cNvSpPr txBox="1"/>
          <p:nvPr/>
        </p:nvSpPr>
        <p:spPr>
          <a:xfrm>
            <a:off x="4507977" y="5162049"/>
            <a:ext cx="7316221" cy="369332"/>
          </a:xfrm>
          <a:prstGeom prst="rect">
            <a:avLst/>
          </a:prstGeom>
          <a:noFill/>
        </p:spPr>
        <p:txBody>
          <a:bodyPr wrap="square" rtlCol="0">
            <a:spAutoFit/>
          </a:bodyPr>
          <a:lstStyle/>
          <a:p>
            <a:r>
              <a:rPr lang="fr-FR" dirty="0"/>
              <a:t>5) Création d’une fonction pour l’</a:t>
            </a:r>
            <a:r>
              <a:rPr lang="fr-FR" dirty="0" err="1"/>
              <a:t>evaluation</a:t>
            </a:r>
            <a:r>
              <a:rPr lang="fr-FR" dirty="0"/>
              <a:t> du model avec R2, MAE et RMSE</a:t>
            </a:r>
          </a:p>
        </p:txBody>
      </p:sp>
      <p:sp>
        <p:nvSpPr>
          <p:cNvPr id="7" name="Espace réservé du numéro de diapositive 6">
            <a:extLst>
              <a:ext uri="{FF2B5EF4-FFF2-40B4-BE49-F238E27FC236}">
                <a16:creationId xmlns:a16="http://schemas.microsoft.com/office/drawing/2014/main" id="{AE2B4E0C-C270-B5A3-66B5-6C93C99FC275}"/>
              </a:ext>
            </a:extLst>
          </p:cNvPr>
          <p:cNvSpPr>
            <a:spLocks noGrp="1"/>
          </p:cNvSpPr>
          <p:nvPr>
            <p:ph type="sldNum" sz="quarter" idx="12"/>
          </p:nvPr>
        </p:nvSpPr>
        <p:spPr/>
        <p:txBody>
          <a:bodyPr/>
          <a:lstStyle/>
          <a:p>
            <a:fld id="{A4D8B171-25EA-4950-AA82-4F9485406C51}" type="slidenum">
              <a:rPr lang="fr-FR" smtClean="0">
                <a:solidFill>
                  <a:schemeClr val="tx1"/>
                </a:solidFill>
              </a:rPr>
              <a:t>18</a:t>
            </a:fld>
            <a:endParaRPr lang="fr-FR">
              <a:solidFill>
                <a:schemeClr val="tx1"/>
              </a:solidFill>
            </a:endParaRPr>
          </a:p>
        </p:txBody>
      </p:sp>
    </p:spTree>
    <p:extLst>
      <p:ext uri="{BB962C8B-B14F-4D97-AF65-F5344CB8AC3E}">
        <p14:creationId xmlns:p14="http://schemas.microsoft.com/office/powerpoint/2010/main" val="1946734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96C908-B872-C380-1873-21CA353C595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8C0678-07E6-FA33-C60C-6FC8565A7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19A3E114-805E-4DA6-7FAD-C8D7635E6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B587BB38-F0C8-383A-6D2D-7B1838C3F4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7B7EA037-4EB8-3670-89B4-9A820C426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9999963F-F48A-A093-1A38-1C03351E1C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8" name="Rectangle 17">
            <a:extLst>
              <a:ext uri="{FF2B5EF4-FFF2-40B4-BE49-F238E27FC236}">
                <a16:creationId xmlns:a16="http://schemas.microsoft.com/office/drawing/2014/main" id="{FCCC5D20-085C-B227-18CE-834B780C9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graphicFrame>
        <p:nvGraphicFramePr>
          <p:cNvPr id="20" name="Titre 1">
            <a:extLst>
              <a:ext uri="{FF2B5EF4-FFF2-40B4-BE49-F238E27FC236}">
                <a16:creationId xmlns:a16="http://schemas.microsoft.com/office/drawing/2014/main" id="{149C704D-FE4C-9F69-9EC0-AEF459EB95E0}"/>
              </a:ext>
            </a:extLst>
          </p:cNvPr>
          <p:cNvGraphicFramePr/>
          <p:nvPr>
            <p:extLst>
              <p:ext uri="{D42A27DB-BD31-4B8C-83A1-F6EECF244321}">
                <p14:modId xmlns:p14="http://schemas.microsoft.com/office/powerpoint/2010/main" val="3836183981"/>
              </p:ext>
            </p:extLst>
          </p:nvPr>
        </p:nvGraphicFramePr>
        <p:xfrm>
          <a:off x="492370" y="605896"/>
          <a:ext cx="3084844" cy="564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ZoneTexte 1">
            <a:extLst>
              <a:ext uri="{FF2B5EF4-FFF2-40B4-BE49-F238E27FC236}">
                <a16:creationId xmlns:a16="http://schemas.microsoft.com/office/drawing/2014/main" id="{21E11E8E-B890-2DFB-589B-6C58C22F71C8}"/>
              </a:ext>
            </a:extLst>
          </p:cNvPr>
          <p:cNvSpPr txBox="1"/>
          <p:nvPr/>
        </p:nvSpPr>
        <p:spPr>
          <a:xfrm>
            <a:off x="4296284" y="3195484"/>
            <a:ext cx="7211322" cy="646331"/>
          </a:xfrm>
          <a:prstGeom prst="rect">
            <a:avLst/>
          </a:prstGeom>
          <a:noFill/>
        </p:spPr>
        <p:txBody>
          <a:bodyPr wrap="square" rtlCol="0">
            <a:spAutoFit/>
          </a:bodyPr>
          <a:lstStyle/>
          <a:p>
            <a:r>
              <a:rPr lang="fr-FR" dirty="0"/>
              <a:t>Suppression des variables les moins corrélées : entre –0,1 et 0,1 avec les  2 cibles : </a:t>
            </a:r>
          </a:p>
        </p:txBody>
      </p:sp>
      <p:sp>
        <p:nvSpPr>
          <p:cNvPr id="8" name="ZoneTexte 7">
            <a:extLst>
              <a:ext uri="{FF2B5EF4-FFF2-40B4-BE49-F238E27FC236}">
                <a16:creationId xmlns:a16="http://schemas.microsoft.com/office/drawing/2014/main" id="{AE95CD15-B2D8-8AA3-41CD-00D75198C6BE}"/>
              </a:ext>
            </a:extLst>
          </p:cNvPr>
          <p:cNvSpPr txBox="1"/>
          <p:nvPr/>
        </p:nvSpPr>
        <p:spPr>
          <a:xfrm>
            <a:off x="684394" y="5152103"/>
            <a:ext cx="2609412" cy="369332"/>
          </a:xfrm>
          <a:prstGeom prst="rect">
            <a:avLst/>
          </a:prstGeom>
          <a:noFill/>
        </p:spPr>
        <p:txBody>
          <a:bodyPr wrap="square" rtlCol="0">
            <a:spAutoFit/>
          </a:bodyPr>
          <a:lstStyle/>
          <a:p>
            <a:r>
              <a:rPr lang="fr-FR" dirty="0">
                <a:solidFill>
                  <a:schemeClr val="bg1"/>
                </a:solidFill>
              </a:rPr>
              <a:t>La régression linéaire :  </a:t>
            </a:r>
          </a:p>
        </p:txBody>
      </p:sp>
      <p:pic>
        <p:nvPicPr>
          <p:cNvPr id="9" name="Image 8">
            <a:extLst>
              <a:ext uri="{FF2B5EF4-FFF2-40B4-BE49-F238E27FC236}">
                <a16:creationId xmlns:a16="http://schemas.microsoft.com/office/drawing/2014/main" id="{4202CC7E-838E-566D-24AB-C3261A000790}"/>
              </a:ext>
            </a:extLst>
          </p:cNvPr>
          <p:cNvPicPr>
            <a:picLocks noChangeAspect="1"/>
          </p:cNvPicPr>
          <p:nvPr/>
        </p:nvPicPr>
        <p:blipFill>
          <a:blip r:embed="rId8"/>
          <a:stretch>
            <a:fillRect/>
          </a:stretch>
        </p:blipFill>
        <p:spPr>
          <a:xfrm>
            <a:off x="4204747" y="115210"/>
            <a:ext cx="7515274" cy="1332456"/>
          </a:xfrm>
          <a:prstGeom prst="rect">
            <a:avLst/>
          </a:prstGeom>
        </p:spPr>
      </p:pic>
      <p:pic>
        <p:nvPicPr>
          <p:cNvPr id="13" name="Image 12">
            <a:extLst>
              <a:ext uri="{FF2B5EF4-FFF2-40B4-BE49-F238E27FC236}">
                <a16:creationId xmlns:a16="http://schemas.microsoft.com/office/drawing/2014/main" id="{91F40A7A-9856-B00A-BA31-7D0BC65D4E3F}"/>
              </a:ext>
            </a:extLst>
          </p:cNvPr>
          <p:cNvPicPr>
            <a:picLocks noChangeAspect="1"/>
          </p:cNvPicPr>
          <p:nvPr/>
        </p:nvPicPr>
        <p:blipFill>
          <a:blip r:embed="rId9"/>
          <a:stretch>
            <a:fillRect/>
          </a:stretch>
        </p:blipFill>
        <p:spPr>
          <a:xfrm>
            <a:off x="4165209" y="1690295"/>
            <a:ext cx="7594350" cy="1367543"/>
          </a:xfrm>
          <a:prstGeom prst="rect">
            <a:avLst/>
          </a:prstGeom>
        </p:spPr>
      </p:pic>
      <p:pic>
        <p:nvPicPr>
          <p:cNvPr id="17" name="Image 16">
            <a:extLst>
              <a:ext uri="{FF2B5EF4-FFF2-40B4-BE49-F238E27FC236}">
                <a16:creationId xmlns:a16="http://schemas.microsoft.com/office/drawing/2014/main" id="{E5181FAB-0F39-226B-158B-CEFAA40C0722}"/>
              </a:ext>
            </a:extLst>
          </p:cNvPr>
          <p:cNvPicPr>
            <a:picLocks noChangeAspect="1"/>
          </p:cNvPicPr>
          <p:nvPr/>
        </p:nvPicPr>
        <p:blipFill>
          <a:blip r:embed="rId10"/>
          <a:stretch>
            <a:fillRect/>
          </a:stretch>
        </p:blipFill>
        <p:spPr>
          <a:xfrm>
            <a:off x="4204747" y="3861831"/>
            <a:ext cx="7594350" cy="1021309"/>
          </a:xfrm>
          <a:prstGeom prst="rect">
            <a:avLst/>
          </a:prstGeom>
        </p:spPr>
      </p:pic>
      <p:sp>
        <p:nvSpPr>
          <p:cNvPr id="21" name="Espace réservé du numéro de diapositive 20">
            <a:extLst>
              <a:ext uri="{FF2B5EF4-FFF2-40B4-BE49-F238E27FC236}">
                <a16:creationId xmlns:a16="http://schemas.microsoft.com/office/drawing/2014/main" id="{D7D2C77B-3563-227F-E42D-02BA661D57DC}"/>
              </a:ext>
            </a:extLst>
          </p:cNvPr>
          <p:cNvSpPr>
            <a:spLocks noGrp="1"/>
          </p:cNvSpPr>
          <p:nvPr>
            <p:ph type="sldNum" sz="quarter" idx="12"/>
          </p:nvPr>
        </p:nvSpPr>
        <p:spPr/>
        <p:txBody>
          <a:bodyPr/>
          <a:lstStyle/>
          <a:p>
            <a:fld id="{A4D8B171-25EA-4950-AA82-4F9485406C51}" type="slidenum">
              <a:rPr lang="fr-FR" smtClean="0">
                <a:solidFill>
                  <a:schemeClr val="tx1"/>
                </a:solidFill>
              </a:rPr>
              <a:t>19</a:t>
            </a:fld>
            <a:endParaRPr lang="fr-FR" dirty="0">
              <a:solidFill>
                <a:schemeClr val="tx1"/>
              </a:solidFill>
            </a:endParaRPr>
          </a:p>
        </p:txBody>
      </p:sp>
    </p:spTree>
    <p:extLst>
      <p:ext uri="{BB962C8B-B14F-4D97-AF65-F5344CB8AC3E}">
        <p14:creationId xmlns:p14="http://schemas.microsoft.com/office/powerpoint/2010/main" val="2704556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5" name="Rectangle 14">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7" name="Straight Connector 16">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46B9AD57-7255-9239-7A43-6418FDFA8937}"/>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fr-FR" noProof="0" dirty="0"/>
              <a:t>Sommaire</a:t>
            </a:r>
          </a:p>
        </p:txBody>
      </p:sp>
      <p:sp>
        <p:nvSpPr>
          <p:cNvPr id="3" name="Espace réservé du contenu 2">
            <a:extLst>
              <a:ext uri="{FF2B5EF4-FFF2-40B4-BE49-F238E27FC236}">
                <a16:creationId xmlns:a16="http://schemas.microsoft.com/office/drawing/2014/main" id="{6B421DE1-92AA-0FEE-E09E-0A3648D14598}"/>
              </a:ext>
            </a:extLst>
          </p:cNvPr>
          <p:cNvSpPr txBox="1">
            <a:spLocks/>
          </p:cNvSpPr>
          <p:nvPr/>
        </p:nvSpPr>
        <p:spPr>
          <a:xfrm>
            <a:off x="1097280" y="1988288"/>
            <a:ext cx="10058400" cy="3880806"/>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Aft>
                <a:spcPts val="0"/>
              </a:spcAft>
            </a:pPr>
            <a:endParaRPr lang="fr-FR" noProof="0" dirty="0"/>
          </a:p>
        </p:txBody>
      </p:sp>
      <p:sp>
        <p:nvSpPr>
          <p:cNvPr id="4" name="Espace réservé du contenu 2">
            <a:extLst>
              <a:ext uri="{FF2B5EF4-FFF2-40B4-BE49-F238E27FC236}">
                <a16:creationId xmlns:a16="http://schemas.microsoft.com/office/drawing/2014/main" id="{FE57EC04-AE44-2AE3-DF8E-058E24952B23}"/>
              </a:ext>
            </a:extLst>
          </p:cNvPr>
          <p:cNvSpPr txBox="1">
            <a:spLocks/>
          </p:cNvSpPr>
          <p:nvPr/>
        </p:nvSpPr>
        <p:spPr>
          <a:xfrm>
            <a:off x="1097280" y="2228850"/>
            <a:ext cx="10058400" cy="364024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Aft>
                <a:spcPts val="0"/>
              </a:spcAft>
            </a:pPr>
            <a:endParaRPr lang="fr-FR" noProof="0" dirty="0"/>
          </a:p>
        </p:txBody>
      </p:sp>
      <p:graphicFrame>
        <p:nvGraphicFramePr>
          <p:cNvPr id="9" name="ZoneTexte 6">
            <a:extLst>
              <a:ext uri="{FF2B5EF4-FFF2-40B4-BE49-F238E27FC236}">
                <a16:creationId xmlns:a16="http://schemas.microsoft.com/office/drawing/2014/main" id="{AE5CE005-9238-4BE2-F9CF-ACA17F5290A5}"/>
              </a:ext>
            </a:extLst>
          </p:cNvPr>
          <p:cNvGraphicFramePr/>
          <p:nvPr>
            <p:extLst>
              <p:ext uri="{D42A27DB-BD31-4B8C-83A1-F6EECF244321}">
                <p14:modId xmlns:p14="http://schemas.microsoft.com/office/powerpoint/2010/main" val="2568498206"/>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Espace réservé du numéro de diapositive 5">
            <a:extLst>
              <a:ext uri="{FF2B5EF4-FFF2-40B4-BE49-F238E27FC236}">
                <a16:creationId xmlns:a16="http://schemas.microsoft.com/office/drawing/2014/main" id="{F1D3FDA1-E305-EA5B-269D-CBAD4669DF9E}"/>
              </a:ext>
            </a:extLst>
          </p:cNvPr>
          <p:cNvSpPr>
            <a:spLocks noGrp="1"/>
          </p:cNvSpPr>
          <p:nvPr>
            <p:ph type="sldNum" sz="quarter" idx="12"/>
          </p:nvPr>
        </p:nvSpPr>
        <p:spPr/>
        <p:txBody>
          <a:bodyPr/>
          <a:lstStyle/>
          <a:p>
            <a:fld id="{A4D8B171-25EA-4950-AA82-4F9485406C51}" type="slidenum">
              <a:rPr lang="fr-FR" smtClean="0"/>
              <a:t>2</a:t>
            </a:fld>
            <a:endParaRPr lang="fr-FR"/>
          </a:p>
        </p:txBody>
      </p:sp>
    </p:spTree>
    <p:extLst>
      <p:ext uri="{BB962C8B-B14F-4D97-AF65-F5344CB8AC3E}">
        <p14:creationId xmlns:p14="http://schemas.microsoft.com/office/powerpoint/2010/main" val="549903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7A9076-E206-90E3-9D78-B691099C83A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34D78A4-BE37-62F7-84BE-A7237603A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48C25E81-7C83-4833-BA68-CD22696C7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E8C03C99-B880-F610-3F87-B6AB974742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DC0CC240-65DF-6378-0644-EC669418B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185406A8-0D83-77F9-8DD4-46CBEAD2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8" name="Rectangle 17">
            <a:extLst>
              <a:ext uri="{FF2B5EF4-FFF2-40B4-BE49-F238E27FC236}">
                <a16:creationId xmlns:a16="http://schemas.microsoft.com/office/drawing/2014/main" id="{1B3AD37B-0DF3-5ACE-D212-D261CCD8B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graphicFrame>
        <p:nvGraphicFramePr>
          <p:cNvPr id="20" name="Titre 1">
            <a:extLst>
              <a:ext uri="{FF2B5EF4-FFF2-40B4-BE49-F238E27FC236}">
                <a16:creationId xmlns:a16="http://schemas.microsoft.com/office/drawing/2014/main" id="{CA49494B-1629-9CF6-ACDC-97A990141D95}"/>
              </a:ext>
            </a:extLst>
          </p:cNvPr>
          <p:cNvGraphicFramePr/>
          <p:nvPr/>
        </p:nvGraphicFramePr>
        <p:xfrm>
          <a:off x="492370" y="605896"/>
          <a:ext cx="3084844" cy="564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ZoneTexte 7">
            <a:extLst>
              <a:ext uri="{FF2B5EF4-FFF2-40B4-BE49-F238E27FC236}">
                <a16:creationId xmlns:a16="http://schemas.microsoft.com/office/drawing/2014/main" id="{7FDEC1C6-7B18-1C51-5FBD-69DED6EFB315}"/>
              </a:ext>
            </a:extLst>
          </p:cNvPr>
          <p:cNvSpPr txBox="1"/>
          <p:nvPr/>
        </p:nvSpPr>
        <p:spPr>
          <a:xfrm>
            <a:off x="684393" y="5152103"/>
            <a:ext cx="3012535" cy="369332"/>
          </a:xfrm>
          <a:prstGeom prst="rect">
            <a:avLst/>
          </a:prstGeom>
          <a:noFill/>
        </p:spPr>
        <p:txBody>
          <a:bodyPr wrap="square" rtlCol="0">
            <a:spAutoFit/>
          </a:bodyPr>
          <a:lstStyle/>
          <a:p>
            <a:r>
              <a:rPr lang="fr-FR" dirty="0" err="1">
                <a:solidFill>
                  <a:schemeClr val="bg1"/>
                </a:solidFill>
              </a:rPr>
              <a:t>Bayesian</a:t>
            </a:r>
            <a:r>
              <a:rPr lang="fr-FR" dirty="0">
                <a:solidFill>
                  <a:schemeClr val="bg1"/>
                </a:solidFill>
              </a:rPr>
              <a:t> Ridge </a:t>
            </a:r>
            <a:r>
              <a:rPr lang="fr-FR" dirty="0" err="1">
                <a:solidFill>
                  <a:schemeClr val="bg1"/>
                </a:solidFill>
              </a:rPr>
              <a:t>Regression</a:t>
            </a:r>
            <a:r>
              <a:rPr lang="fr-FR" dirty="0">
                <a:solidFill>
                  <a:schemeClr val="bg1"/>
                </a:solidFill>
              </a:rPr>
              <a:t> :</a:t>
            </a:r>
          </a:p>
        </p:txBody>
      </p:sp>
      <p:pic>
        <p:nvPicPr>
          <p:cNvPr id="3" name="Image 2">
            <a:extLst>
              <a:ext uri="{FF2B5EF4-FFF2-40B4-BE49-F238E27FC236}">
                <a16:creationId xmlns:a16="http://schemas.microsoft.com/office/drawing/2014/main" id="{73D6932D-65B7-438A-0B9C-A32BEC7EA906}"/>
              </a:ext>
            </a:extLst>
          </p:cNvPr>
          <p:cNvPicPr>
            <a:picLocks noChangeAspect="1"/>
          </p:cNvPicPr>
          <p:nvPr/>
        </p:nvPicPr>
        <p:blipFill>
          <a:blip r:embed="rId8"/>
          <a:stretch>
            <a:fillRect/>
          </a:stretch>
        </p:blipFill>
        <p:spPr>
          <a:xfrm>
            <a:off x="4447222" y="1627925"/>
            <a:ext cx="7653040" cy="1212363"/>
          </a:xfrm>
          <a:prstGeom prst="rect">
            <a:avLst/>
          </a:prstGeom>
        </p:spPr>
      </p:pic>
      <p:sp>
        <p:nvSpPr>
          <p:cNvPr id="6" name="Espace réservé du numéro de diapositive 5">
            <a:extLst>
              <a:ext uri="{FF2B5EF4-FFF2-40B4-BE49-F238E27FC236}">
                <a16:creationId xmlns:a16="http://schemas.microsoft.com/office/drawing/2014/main" id="{161F09E8-B50B-260A-D588-C96864100EC8}"/>
              </a:ext>
            </a:extLst>
          </p:cNvPr>
          <p:cNvSpPr>
            <a:spLocks noGrp="1"/>
          </p:cNvSpPr>
          <p:nvPr>
            <p:ph type="sldNum" sz="quarter" idx="12"/>
          </p:nvPr>
        </p:nvSpPr>
        <p:spPr/>
        <p:txBody>
          <a:bodyPr/>
          <a:lstStyle/>
          <a:p>
            <a:fld id="{A4D8B171-25EA-4950-AA82-4F9485406C51}" type="slidenum">
              <a:rPr lang="fr-FR" smtClean="0">
                <a:solidFill>
                  <a:schemeClr val="tx1"/>
                </a:solidFill>
              </a:rPr>
              <a:t>20</a:t>
            </a:fld>
            <a:endParaRPr lang="fr-FR">
              <a:solidFill>
                <a:schemeClr val="tx1"/>
              </a:solidFill>
            </a:endParaRPr>
          </a:p>
        </p:txBody>
      </p:sp>
    </p:spTree>
    <p:extLst>
      <p:ext uri="{BB962C8B-B14F-4D97-AF65-F5344CB8AC3E}">
        <p14:creationId xmlns:p14="http://schemas.microsoft.com/office/powerpoint/2010/main" val="2359861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AFC117-7ADD-F890-A7A2-AE9988D1FBC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0BD2F85-1828-BF95-BB4F-5A9F0DCDB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BA2BD485-E6E8-CA19-1F9A-26139CBD3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FF013AD6-9474-1FF2-B7A1-2356269CB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4F1B9AAE-4BE0-269C-EB56-2978236A9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708D45D1-24BC-AC00-0649-C9B704D768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8" name="Rectangle 17">
            <a:extLst>
              <a:ext uri="{FF2B5EF4-FFF2-40B4-BE49-F238E27FC236}">
                <a16:creationId xmlns:a16="http://schemas.microsoft.com/office/drawing/2014/main" id="{1C9421EC-7986-BCD4-3FE1-723EDEFB9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graphicFrame>
        <p:nvGraphicFramePr>
          <p:cNvPr id="20" name="Titre 1">
            <a:extLst>
              <a:ext uri="{FF2B5EF4-FFF2-40B4-BE49-F238E27FC236}">
                <a16:creationId xmlns:a16="http://schemas.microsoft.com/office/drawing/2014/main" id="{0A324F5A-8467-95EE-2384-6C16E240943C}"/>
              </a:ext>
            </a:extLst>
          </p:cNvPr>
          <p:cNvGraphicFramePr/>
          <p:nvPr/>
        </p:nvGraphicFramePr>
        <p:xfrm>
          <a:off x="492370" y="605896"/>
          <a:ext cx="3084844" cy="564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ZoneTexte 7">
            <a:extLst>
              <a:ext uri="{FF2B5EF4-FFF2-40B4-BE49-F238E27FC236}">
                <a16:creationId xmlns:a16="http://schemas.microsoft.com/office/drawing/2014/main" id="{530457A7-40AC-8037-EB3B-7A777DB88F1C}"/>
              </a:ext>
            </a:extLst>
          </p:cNvPr>
          <p:cNvSpPr txBox="1"/>
          <p:nvPr/>
        </p:nvSpPr>
        <p:spPr>
          <a:xfrm>
            <a:off x="684393" y="5152103"/>
            <a:ext cx="3012535" cy="923330"/>
          </a:xfrm>
          <a:prstGeom prst="rect">
            <a:avLst/>
          </a:prstGeom>
          <a:noFill/>
        </p:spPr>
        <p:txBody>
          <a:bodyPr wrap="square" rtlCol="0">
            <a:spAutoFit/>
          </a:bodyPr>
          <a:lstStyle/>
          <a:p>
            <a:r>
              <a:rPr lang="fr-FR" dirty="0">
                <a:solidFill>
                  <a:schemeClr val="bg1"/>
                </a:solidFill>
              </a:rPr>
              <a:t>Régression Ridge et Lasso avec Évaluation et Validation Croisée</a:t>
            </a:r>
          </a:p>
        </p:txBody>
      </p:sp>
      <p:pic>
        <p:nvPicPr>
          <p:cNvPr id="4" name="Image 3">
            <a:extLst>
              <a:ext uri="{FF2B5EF4-FFF2-40B4-BE49-F238E27FC236}">
                <a16:creationId xmlns:a16="http://schemas.microsoft.com/office/drawing/2014/main" id="{CD73A8C2-5A96-408C-C77D-E5BA6FA9E135}"/>
              </a:ext>
            </a:extLst>
          </p:cNvPr>
          <p:cNvPicPr>
            <a:picLocks noChangeAspect="1"/>
          </p:cNvPicPr>
          <p:nvPr/>
        </p:nvPicPr>
        <p:blipFill>
          <a:blip r:embed="rId8"/>
          <a:stretch>
            <a:fillRect/>
          </a:stretch>
        </p:blipFill>
        <p:spPr>
          <a:xfrm>
            <a:off x="4329435" y="529308"/>
            <a:ext cx="6996161" cy="1816024"/>
          </a:xfrm>
          <a:prstGeom prst="rect">
            <a:avLst/>
          </a:prstGeom>
        </p:spPr>
      </p:pic>
      <p:pic>
        <p:nvPicPr>
          <p:cNvPr id="9" name="Image 8">
            <a:extLst>
              <a:ext uri="{FF2B5EF4-FFF2-40B4-BE49-F238E27FC236}">
                <a16:creationId xmlns:a16="http://schemas.microsoft.com/office/drawing/2014/main" id="{D7C0CA06-AB0B-9999-7DCD-F99EBE83CE82}"/>
              </a:ext>
            </a:extLst>
          </p:cNvPr>
          <p:cNvPicPr>
            <a:picLocks noChangeAspect="1"/>
          </p:cNvPicPr>
          <p:nvPr/>
        </p:nvPicPr>
        <p:blipFill>
          <a:blip r:embed="rId9"/>
          <a:stretch>
            <a:fillRect/>
          </a:stretch>
        </p:blipFill>
        <p:spPr>
          <a:xfrm>
            <a:off x="4425856" y="2272603"/>
            <a:ext cx="5757236" cy="1762922"/>
          </a:xfrm>
          <a:prstGeom prst="rect">
            <a:avLst/>
          </a:prstGeom>
        </p:spPr>
      </p:pic>
      <p:pic>
        <p:nvPicPr>
          <p:cNvPr id="15" name="Image 14">
            <a:extLst>
              <a:ext uri="{FF2B5EF4-FFF2-40B4-BE49-F238E27FC236}">
                <a16:creationId xmlns:a16="http://schemas.microsoft.com/office/drawing/2014/main" id="{D55C69CA-60B8-DA66-4F8A-094AC71D6357}"/>
              </a:ext>
            </a:extLst>
          </p:cNvPr>
          <p:cNvPicPr>
            <a:picLocks noChangeAspect="1"/>
          </p:cNvPicPr>
          <p:nvPr/>
        </p:nvPicPr>
        <p:blipFill>
          <a:blip r:embed="rId10"/>
          <a:stretch>
            <a:fillRect/>
          </a:stretch>
        </p:blipFill>
        <p:spPr>
          <a:xfrm>
            <a:off x="4356577" y="4035525"/>
            <a:ext cx="7584832" cy="2646790"/>
          </a:xfrm>
          <a:prstGeom prst="rect">
            <a:avLst/>
          </a:prstGeom>
        </p:spPr>
      </p:pic>
      <p:sp>
        <p:nvSpPr>
          <p:cNvPr id="21" name="Espace réservé du numéro de diapositive 20">
            <a:extLst>
              <a:ext uri="{FF2B5EF4-FFF2-40B4-BE49-F238E27FC236}">
                <a16:creationId xmlns:a16="http://schemas.microsoft.com/office/drawing/2014/main" id="{5C9B1E8F-57D6-C904-6BF2-D31D5394D0C3}"/>
              </a:ext>
            </a:extLst>
          </p:cNvPr>
          <p:cNvSpPr>
            <a:spLocks noGrp="1"/>
          </p:cNvSpPr>
          <p:nvPr>
            <p:ph type="sldNum" sz="quarter" idx="12"/>
          </p:nvPr>
        </p:nvSpPr>
        <p:spPr/>
        <p:txBody>
          <a:bodyPr/>
          <a:lstStyle/>
          <a:p>
            <a:fld id="{A4D8B171-25EA-4950-AA82-4F9485406C51}" type="slidenum">
              <a:rPr lang="fr-FR" smtClean="0"/>
              <a:t>21</a:t>
            </a:fld>
            <a:endParaRPr lang="fr-FR"/>
          </a:p>
        </p:txBody>
      </p:sp>
    </p:spTree>
    <p:extLst>
      <p:ext uri="{BB962C8B-B14F-4D97-AF65-F5344CB8AC3E}">
        <p14:creationId xmlns:p14="http://schemas.microsoft.com/office/powerpoint/2010/main" val="709096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DC707B-52A0-33A0-C15A-0D55D04CAA3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7208C79-E324-9DBC-7EEF-65E9E574F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D7BB2792-CE70-A866-8F10-86657AB55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3192957B-C76F-B38D-A8E5-07E8E0F512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4386DE9B-ADE0-6A09-DACA-ED987AE21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22A8A80B-1EB2-9E8D-5F94-2F337BA58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8" name="Rectangle 17">
            <a:extLst>
              <a:ext uri="{FF2B5EF4-FFF2-40B4-BE49-F238E27FC236}">
                <a16:creationId xmlns:a16="http://schemas.microsoft.com/office/drawing/2014/main" id="{F833A1BE-63EE-6418-8FA5-5809CE4C3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graphicFrame>
        <p:nvGraphicFramePr>
          <p:cNvPr id="20" name="Titre 1">
            <a:extLst>
              <a:ext uri="{FF2B5EF4-FFF2-40B4-BE49-F238E27FC236}">
                <a16:creationId xmlns:a16="http://schemas.microsoft.com/office/drawing/2014/main" id="{DDB7BAD9-615D-CBC5-115B-EDD115B2DFEC}"/>
              </a:ext>
            </a:extLst>
          </p:cNvPr>
          <p:cNvGraphicFramePr/>
          <p:nvPr/>
        </p:nvGraphicFramePr>
        <p:xfrm>
          <a:off x="492370" y="605896"/>
          <a:ext cx="3084844" cy="564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ZoneTexte 1">
            <a:extLst>
              <a:ext uri="{FF2B5EF4-FFF2-40B4-BE49-F238E27FC236}">
                <a16:creationId xmlns:a16="http://schemas.microsoft.com/office/drawing/2014/main" id="{B88A1071-3BBC-ABC1-2944-15D39A3C5AEC}"/>
              </a:ext>
            </a:extLst>
          </p:cNvPr>
          <p:cNvSpPr txBox="1"/>
          <p:nvPr/>
        </p:nvSpPr>
        <p:spPr>
          <a:xfrm>
            <a:off x="684393" y="5152103"/>
            <a:ext cx="3012535" cy="923330"/>
          </a:xfrm>
          <a:prstGeom prst="rect">
            <a:avLst/>
          </a:prstGeom>
          <a:noFill/>
        </p:spPr>
        <p:txBody>
          <a:bodyPr wrap="square" rtlCol="0">
            <a:spAutoFit/>
          </a:bodyPr>
          <a:lstStyle/>
          <a:p>
            <a:r>
              <a:rPr lang="fr-FR" dirty="0" err="1">
                <a:solidFill>
                  <a:schemeClr val="bg1"/>
                </a:solidFill>
              </a:rPr>
              <a:t>ElasticNet</a:t>
            </a:r>
            <a:r>
              <a:rPr lang="fr-FR" dirty="0">
                <a:solidFill>
                  <a:schemeClr val="bg1"/>
                </a:solidFill>
              </a:rPr>
              <a:t> avec validation croisée et optimisation des hyperparamètres :¶</a:t>
            </a:r>
          </a:p>
        </p:txBody>
      </p:sp>
      <p:pic>
        <p:nvPicPr>
          <p:cNvPr id="6" name="Image 5">
            <a:extLst>
              <a:ext uri="{FF2B5EF4-FFF2-40B4-BE49-F238E27FC236}">
                <a16:creationId xmlns:a16="http://schemas.microsoft.com/office/drawing/2014/main" id="{7D640406-138F-DD08-F6E6-C7BD658899E5}"/>
              </a:ext>
            </a:extLst>
          </p:cNvPr>
          <p:cNvPicPr>
            <a:picLocks noChangeAspect="1"/>
          </p:cNvPicPr>
          <p:nvPr/>
        </p:nvPicPr>
        <p:blipFill>
          <a:blip r:embed="rId8"/>
          <a:stretch>
            <a:fillRect/>
          </a:stretch>
        </p:blipFill>
        <p:spPr>
          <a:xfrm>
            <a:off x="4211714" y="1483506"/>
            <a:ext cx="7611892" cy="981432"/>
          </a:xfrm>
          <a:prstGeom prst="rect">
            <a:avLst/>
          </a:prstGeom>
        </p:spPr>
      </p:pic>
      <p:pic>
        <p:nvPicPr>
          <p:cNvPr id="4" name="Image 3">
            <a:extLst>
              <a:ext uri="{FF2B5EF4-FFF2-40B4-BE49-F238E27FC236}">
                <a16:creationId xmlns:a16="http://schemas.microsoft.com/office/drawing/2014/main" id="{BB319781-6BF9-639F-DE93-C5A6FB168854}"/>
              </a:ext>
            </a:extLst>
          </p:cNvPr>
          <p:cNvPicPr>
            <a:picLocks noChangeAspect="1"/>
          </p:cNvPicPr>
          <p:nvPr/>
        </p:nvPicPr>
        <p:blipFill>
          <a:blip r:embed="rId9"/>
          <a:stretch>
            <a:fillRect/>
          </a:stretch>
        </p:blipFill>
        <p:spPr>
          <a:xfrm>
            <a:off x="4206029" y="2851314"/>
            <a:ext cx="7980286" cy="1491146"/>
          </a:xfrm>
          <a:prstGeom prst="rect">
            <a:avLst/>
          </a:prstGeom>
        </p:spPr>
      </p:pic>
      <p:sp>
        <p:nvSpPr>
          <p:cNvPr id="9" name="Espace réservé du numéro de diapositive 8">
            <a:extLst>
              <a:ext uri="{FF2B5EF4-FFF2-40B4-BE49-F238E27FC236}">
                <a16:creationId xmlns:a16="http://schemas.microsoft.com/office/drawing/2014/main" id="{B01C5AB4-1F81-4488-A243-7FC216770D77}"/>
              </a:ext>
            </a:extLst>
          </p:cNvPr>
          <p:cNvSpPr>
            <a:spLocks noGrp="1"/>
          </p:cNvSpPr>
          <p:nvPr>
            <p:ph type="sldNum" sz="quarter" idx="12"/>
          </p:nvPr>
        </p:nvSpPr>
        <p:spPr/>
        <p:txBody>
          <a:bodyPr/>
          <a:lstStyle/>
          <a:p>
            <a:fld id="{A4D8B171-25EA-4950-AA82-4F9485406C51}" type="slidenum">
              <a:rPr lang="fr-FR" smtClean="0">
                <a:solidFill>
                  <a:schemeClr val="tx1"/>
                </a:solidFill>
              </a:rPr>
              <a:t>22</a:t>
            </a:fld>
            <a:endParaRPr lang="fr-FR">
              <a:solidFill>
                <a:schemeClr val="tx1"/>
              </a:solidFill>
            </a:endParaRPr>
          </a:p>
        </p:txBody>
      </p:sp>
    </p:spTree>
    <p:extLst>
      <p:ext uri="{BB962C8B-B14F-4D97-AF65-F5344CB8AC3E}">
        <p14:creationId xmlns:p14="http://schemas.microsoft.com/office/powerpoint/2010/main" val="1502433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A6C8F7-334D-D6F2-F0E1-4AD62E1B25A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E87F3B6-5C6A-737E-3909-D6C680803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0BE65364-637B-1B2C-E616-B0B12340E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266F453F-745C-E617-F112-14330C3F28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9CE25081-3BC4-3A73-EEAF-E53B29B22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2664AB7D-0561-B322-A5E5-92354B49FD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8" name="Rectangle 17">
            <a:extLst>
              <a:ext uri="{FF2B5EF4-FFF2-40B4-BE49-F238E27FC236}">
                <a16:creationId xmlns:a16="http://schemas.microsoft.com/office/drawing/2014/main" id="{81599001-0C99-1A6C-6172-6040E2AD2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graphicFrame>
        <p:nvGraphicFramePr>
          <p:cNvPr id="20" name="Titre 1">
            <a:extLst>
              <a:ext uri="{FF2B5EF4-FFF2-40B4-BE49-F238E27FC236}">
                <a16:creationId xmlns:a16="http://schemas.microsoft.com/office/drawing/2014/main" id="{82539B37-E1E1-8E9E-5B86-9A31EA605C2B}"/>
              </a:ext>
            </a:extLst>
          </p:cNvPr>
          <p:cNvGraphicFramePr/>
          <p:nvPr/>
        </p:nvGraphicFramePr>
        <p:xfrm>
          <a:off x="492370" y="605896"/>
          <a:ext cx="3084844" cy="564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ZoneTexte 1">
            <a:extLst>
              <a:ext uri="{FF2B5EF4-FFF2-40B4-BE49-F238E27FC236}">
                <a16:creationId xmlns:a16="http://schemas.microsoft.com/office/drawing/2014/main" id="{3126DE64-59CE-1F08-28B7-287DBAB1EB34}"/>
              </a:ext>
            </a:extLst>
          </p:cNvPr>
          <p:cNvSpPr txBox="1"/>
          <p:nvPr/>
        </p:nvSpPr>
        <p:spPr>
          <a:xfrm>
            <a:off x="684393" y="5152103"/>
            <a:ext cx="3012535" cy="1200329"/>
          </a:xfrm>
          <a:prstGeom prst="rect">
            <a:avLst/>
          </a:prstGeom>
          <a:noFill/>
        </p:spPr>
        <p:txBody>
          <a:bodyPr wrap="square" rtlCol="0">
            <a:spAutoFit/>
          </a:bodyPr>
          <a:lstStyle/>
          <a:p>
            <a:r>
              <a:rPr lang="fr-FR" dirty="0">
                <a:solidFill>
                  <a:schemeClr val="bg1"/>
                </a:solidFill>
              </a:rPr>
              <a:t>Arbre de Décision avec Évaluation et validation croisée et optimisation des hyperparamètres :</a:t>
            </a:r>
          </a:p>
        </p:txBody>
      </p:sp>
      <p:pic>
        <p:nvPicPr>
          <p:cNvPr id="4" name="Image 3">
            <a:extLst>
              <a:ext uri="{FF2B5EF4-FFF2-40B4-BE49-F238E27FC236}">
                <a16:creationId xmlns:a16="http://schemas.microsoft.com/office/drawing/2014/main" id="{FC135551-8213-9A3A-5AAC-422C92688609}"/>
              </a:ext>
            </a:extLst>
          </p:cNvPr>
          <p:cNvPicPr>
            <a:picLocks noChangeAspect="1"/>
          </p:cNvPicPr>
          <p:nvPr/>
        </p:nvPicPr>
        <p:blipFill>
          <a:blip r:embed="rId8"/>
          <a:stretch>
            <a:fillRect/>
          </a:stretch>
        </p:blipFill>
        <p:spPr>
          <a:xfrm>
            <a:off x="4179127" y="107841"/>
            <a:ext cx="7929138" cy="1180936"/>
          </a:xfrm>
          <a:prstGeom prst="rect">
            <a:avLst/>
          </a:prstGeom>
        </p:spPr>
      </p:pic>
      <p:sp>
        <p:nvSpPr>
          <p:cNvPr id="11" name="ZoneTexte 10">
            <a:extLst>
              <a:ext uri="{FF2B5EF4-FFF2-40B4-BE49-F238E27FC236}">
                <a16:creationId xmlns:a16="http://schemas.microsoft.com/office/drawing/2014/main" id="{D4C2CD5E-22CB-F507-5AF4-0D3D25CDF58C}"/>
              </a:ext>
            </a:extLst>
          </p:cNvPr>
          <p:cNvSpPr txBox="1"/>
          <p:nvPr/>
        </p:nvSpPr>
        <p:spPr>
          <a:xfrm>
            <a:off x="4316361" y="2777570"/>
            <a:ext cx="4316362" cy="369332"/>
          </a:xfrm>
          <a:prstGeom prst="rect">
            <a:avLst/>
          </a:prstGeom>
          <a:noFill/>
        </p:spPr>
        <p:txBody>
          <a:bodyPr wrap="square" rtlCol="0">
            <a:spAutoFit/>
          </a:bodyPr>
          <a:lstStyle/>
          <a:p>
            <a:r>
              <a:rPr lang="fr-FR" dirty="0"/>
              <a:t>Apres optimisation des Hyperparamètres :  </a:t>
            </a:r>
          </a:p>
        </p:txBody>
      </p:sp>
      <p:pic>
        <p:nvPicPr>
          <p:cNvPr id="15" name="Image 14">
            <a:extLst>
              <a:ext uri="{FF2B5EF4-FFF2-40B4-BE49-F238E27FC236}">
                <a16:creationId xmlns:a16="http://schemas.microsoft.com/office/drawing/2014/main" id="{9F7240B1-013B-3E8F-7CDD-90FA07F4C6DA}"/>
              </a:ext>
            </a:extLst>
          </p:cNvPr>
          <p:cNvPicPr>
            <a:picLocks noChangeAspect="1"/>
          </p:cNvPicPr>
          <p:nvPr/>
        </p:nvPicPr>
        <p:blipFill>
          <a:blip r:embed="rId9"/>
          <a:stretch>
            <a:fillRect/>
          </a:stretch>
        </p:blipFill>
        <p:spPr>
          <a:xfrm>
            <a:off x="4179127" y="3226637"/>
            <a:ext cx="7313538" cy="1291004"/>
          </a:xfrm>
          <a:prstGeom prst="rect">
            <a:avLst/>
          </a:prstGeom>
        </p:spPr>
      </p:pic>
      <p:pic>
        <p:nvPicPr>
          <p:cNvPr id="6" name="Image 5">
            <a:extLst>
              <a:ext uri="{FF2B5EF4-FFF2-40B4-BE49-F238E27FC236}">
                <a16:creationId xmlns:a16="http://schemas.microsoft.com/office/drawing/2014/main" id="{5B2E83A0-0E68-3B8F-C7C9-11DC23716BD5}"/>
              </a:ext>
            </a:extLst>
          </p:cNvPr>
          <p:cNvPicPr>
            <a:picLocks noChangeAspect="1"/>
          </p:cNvPicPr>
          <p:nvPr/>
        </p:nvPicPr>
        <p:blipFill>
          <a:blip r:embed="rId10"/>
          <a:stretch>
            <a:fillRect/>
          </a:stretch>
        </p:blipFill>
        <p:spPr>
          <a:xfrm>
            <a:off x="4210683" y="1189616"/>
            <a:ext cx="7866025" cy="2017227"/>
          </a:xfrm>
          <a:prstGeom prst="rect">
            <a:avLst/>
          </a:prstGeom>
        </p:spPr>
      </p:pic>
      <p:pic>
        <p:nvPicPr>
          <p:cNvPr id="8" name="Image 7">
            <a:extLst>
              <a:ext uri="{FF2B5EF4-FFF2-40B4-BE49-F238E27FC236}">
                <a16:creationId xmlns:a16="http://schemas.microsoft.com/office/drawing/2014/main" id="{65476C7A-4C09-AFBD-B8AC-D492AFE9E793}"/>
              </a:ext>
            </a:extLst>
          </p:cNvPr>
          <p:cNvPicPr>
            <a:picLocks noChangeAspect="1"/>
          </p:cNvPicPr>
          <p:nvPr/>
        </p:nvPicPr>
        <p:blipFill>
          <a:blip r:embed="rId11"/>
          <a:stretch>
            <a:fillRect/>
          </a:stretch>
        </p:blipFill>
        <p:spPr>
          <a:xfrm>
            <a:off x="4179127" y="4567838"/>
            <a:ext cx="7810695" cy="2201091"/>
          </a:xfrm>
          <a:prstGeom prst="rect">
            <a:avLst/>
          </a:prstGeom>
        </p:spPr>
      </p:pic>
      <p:sp>
        <p:nvSpPr>
          <p:cNvPr id="17" name="Espace réservé du numéro de diapositive 16">
            <a:extLst>
              <a:ext uri="{FF2B5EF4-FFF2-40B4-BE49-F238E27FC236}">
                <a16:creationId xmlns:a16="http://schemas.microsoft.com/office/drawing/2014/main" id="{FEA7DF18-3E4C-E4AA-98F6-FBFFDD4BC6B9}"/>
              </a:ext>
            </a:extLst>
          </p:cNvPr>
          <p:cNvSpPr>
            <a:spLocks noGrp="1"/>
          </p:cNvSpPr>
          <p:nvPr>
            <p:ph type="sldNum" sz="quarter" idx="12"/>
          </p:nvPr>
        </p:nvSpPr>
        <p:spPr/>
        <p:txBody>
          <a:bodyPr/>
          <a:lstStyle/>
          <a:p>
            <a:fld id="{A4D8B171-25EA-4950-AA82-4F9485406C51}" type="slidenum">
              <a:rPr lang="fr-FR" smtClean="0"/>
              <a:t>23</a:t>
            </a:fld>
            <a:endParaRPr lang="fr-FR"/>
          </a:p>
        </p:txBody>
      </p:sp>
    </p:spTree>
    <p:extLst>
      <p:ext uri="{BB962C8B-B14F-4D97-AF65-F5344CB8AC3E}">
        <p14:creationId xmlns:p14="http://schemas.microsoft.com/office/powerpoint/2010/main" val="2738477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6BF6C87-2428-CE1F-D5C3-018F60B21C5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3A7CBFE-1CB1-45E8-8565-074DDD31D6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1543B439-FA03-C59D-3356-7412540A6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E8F0B899-EABF-72B9-D2A7-ECA24C67D8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8105E19B-0B63-07CD-9821-B2B96DA54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C3E26780-5931-7CF8-1216-1813F7406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8" name="Rectangle 17">
            <a:extLst>
              <a:ext uri="{FF2B5EF4-FFF2-40B4-BE49-F238E27FC236}">
                <a16:creationId xmlns:a16="http://schemas.microsoft.com/office/drawing/2014/main" id="{2DBA6637-968F-EDA0-910B-E31A75B3E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graphicFrame>
        <p:nvGraphicFramePr>
          <p:cNvPr id="20" name="Titre 1">
            <a:extLst>
              <a:ext uri="{FF2B5EF4-FFF2-40B4-BE49-F238E27FC236}">
                <a16:creationId xmlns:a16="http://schemas.microsoft.com/office/drawing/2014/main" id="{82BD3B20-014F-1A73-487B-1127BD62F9A8}"/>
              </a:ext>
            </a:extLst>
          </p:cNvPr>
          <p:cNvGraphicFramePr/>
          <p:nvPr/>
        </p:nvGraphicFramePr>
        <p:xfrm>
          <a:off x="492370" y="605896"/>
          <a:ext cx="3084844" cy="564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ZoneTexte 1">
            <a:extLst>
              <a:ext uri="{FF2B5EF4-FFF2-40B4-BE49-F238E27FC236}">
                <a16:creationId xmlns:a16="http://schemas.microsoft.com/office/drawing/2014/main" id="{077EC541-3AC6-2004-A89C-EF77A152C070}"/>
              </a:ext>
            </a:extLst>
          </p:cNvPr>
          <p:cNvSpPr txBox="1"/>
          <p:nvPr/>
        </p:nvSpPr>
        <p:spPr>
          <a:xfrm>
            <a:off x="684393" y="5152103"/>
            <a:ext cx="3012535" cy="369332"/>
          </a:xfrm>
          <a:prstGeom prst="rect">
            <a:avLst/>
          </a:prstGeom>
          <a:noFill/>
        </p:spPr>
        <p:txBody>
          <a:bodyPr wrap="square" rtlCol="0">
            <a:spAutoFit/>
          </a:bodyPr>
          <a:lstStyle/>
          <a:p>
            <a:r>
              <a:rPr lang="fr-FR" dirty="0" err="1">
                <a:solidFill>
                  <a:schemeClr val="bg1"/>
                </a:solidFill>
              </a:rPr>
              <a:t>XGBoost</a:t>
            </a:r>
            <a:r>
              <a:rPr lang="fr-FR" dirty="0">
                <a:solidFill>
                  <a:schemeClr val="bg1"/>
                </a:solidFill>
              </a:rPr>
              <a:t> :</a:t>
            </a:r>
          </a:p>
        </p:txBody>
      </p:sp>
      <p:pic>
        <p:nvPicPr>
          <p:cNvPr id="6" name="Image 5">
            <a:extLst>
              <a:ext uri="{FF2B5EF4-FFF2-40B4-BE49-F238E27FC236}">
                <a16:creationId xmlns:a16="http://schemas.microsoft.com/office/drawing/2014/main" id="{47A6D805-FF3B-F037-114D-26135F79D8E6}"/>
              </a:ext>
            </a:extLst>
          </p:cNvPr>
          <p:cNvPicPr>
            <a:picLocks noChangeAspect="1"/>
          </p:cNvPicPr>
          <p:nvPr/>
        </p:nvPicPr>
        <p:blipFill>
          <a:blip r:embed="rId8"/>
          <a:stretch>
            <a:fillRect/>
          </a:stretch>
        </p:blipFill>
        <p:spPr>
          <a:xfrm>
            <a:off x="4278376" y="180688"/>
            <a:ext cx="7687482" cy="1461858"/>
          </a:xfrm>
          <a:prstGeom prst="rect">
            <a:avLst/>
          </a:prstGeom>
        </p:spPr>
      </p:pic>
      <p:pic>
        <p:nvPicPr>
          <p:cNvPr id="17" name="Image 16">
            <a:extLst>
              <a:ext uri="{FF2B5EF4-FFF2-40B4-BE49-F238E27FC236}">
                <a16:creationId xmlns:a16="http://schemas.microsoft.com/office/drawing/2014/main" id="{13B3AB1F-48C0-DEBA-BDA2-832715202C86}"/>
              </a:ext>
            </a:extLst>
          </p:cNvPr>
          <p:cNvPicPr>
            <a:picLocks noChangeAspect="1"/>
          </p:cNvPicPr>
          <p:nvPr/>
        </p:nvPicPr>
        <p:blipFill>
          <a:blip r:embed="rId9"/>
          <a:stretch>
            <a:fillRect/>
          </a:stretch>
        </p:blipFill>
        <p:spPr>
          <a:xfrm>
            <a:off x="4334415" y="3414823"/>
            <a:ext cx="2767207" cy="1432667"/>
          </a:xfrm>
          <a:prstGeom prst="rect">
            <a:avLst/>
          </a:prstGeom>
        </p:spPr>
      </p:pic>
      <p:pic>
        <p:nvPicPr>
          <p:cNvPr id="4" name="Image 3">
            <a:extLst>
              <a:ext uri="{FF2B5EF4-FFF2-40B4-BE49-F238E27FC236}">
                <a16:creationId xmlns:a16="http://schemas.microsoft.com/office/drawing/2014/main" id="{10095E4B-B912-D355-54F1-1554E266CA0E}"/>
              </a:ext>
            </a:extLst>
          </p:cNvPr>
          <p:cNvPicPr>
            <a:picLocks noChangeAspect="1"/>
          </p:cNvPicPr>
          <p:nvPr/>
        </p:nvPicPr>
        <p:blipFill>
          <a:blip r:embed="rId10"/>
          <a:stretch>
            <a:fillRect/>
          </a:stretch>
        </p:blipFill>
        <p:spPr>
          <a:xfrm>
            <a:off x="4293641" y="1642546"/>
            <a:ext cx="7919310" cy="1772277"/>
          </a:xfrm>
          <a:prstGeom prst="rect">
            <a:avLst/>
          </a:prstGeom>
        </p:spPr>
      </p:pic>
      <p:pic>
        <p:nvPicPr>
          <p:cNvPr id="9" name="Image 8">
            <a:extLst>
              <a:ext uri="{FF2B5EF4-FFF2-40B4-BE49-F238E27FC236}">
                <a16:creationId xmlns:a16="http://schemas.microsoft.com/office/drawing/2014/main" id="{351BEABB-0034-7FD2-45E2-80F71668AD1D}"/>
              </a:ext>
            </a:extLst>
          </p:cNvPr>
          <p:cNvPicPr>
            <a:picLocks noChangeAspect="1"/>
          </p:cNvPicPr>
          <p:nvPr/>
        </p:nvPicPr>
        <p:blipFill>
          <a:blip r:embed="rId11"/>
          <a:stretch>
            <a:fillRect/>
          </a:stretch>
        </p:blipFill>
        <p:spPr>
          <a:xfrm>
            <a:off x="4304688" y="4865332"/>
            <a:ext cx="7495309" cy="1386772"/>
          </a:xfrm>
          <a:prstGeom prst="rect">
            <a:avLst/>
          </a:prstGeom>
        </p:spPr>
      </p:pic>
      <p:sp>
        <p:nvSpPr>
          <p:cNvPr id="13" name="Espace réservé du numéro de diapositive 12">
            <a:extLst>
              <a:ext uri="{FF2B5EF4-FFF2-40B4-BE49-F238E27FC236}">
                <a16:creationId xmlns:a16="http://schemas.microsoft.com/office/drawing/2014/main" id="{4FB0FBFB-A271-D039-48FE-C47F3EF7B6CC}"/>
              </a:ext>
            </a:extLst>
          </p:cNvPr>
          <p:cNvSpPr>
            <a:spLocks noGrp="1"/>
          </p:cNvSpPr>
          <p:nvPr>
            <p:ph type="sldNum" sz="quarter" idx="12"/>
          </p:nvPr>
        </p:nvSpPr>
        <p:spPr/>
        <p:txBody>
          <a:bodyPr/>
          <a:lstStyle/>
          <a:p>
            <a:fld id="{A4D8B171-25EA-4950-AA82-4F9485406C51}" type="slidenum">
              <a:rPr lang="fr-FR" smtClean="0">
                <a:solidFill>
                  <a:schemeClr val="tx1"/>
                </a:solidFill>
              </a:rPr>
              <a:t>24</a:t>
            </a:fld>
            <a:endParaRPr lang="fr-FR" dirty="0">
              <a:solidFill>
                <a:schemeClr val="tx1"/>
              </a:solidFill>
            </a:endParaRPr>
          </a:p>
        </p:txBody>
      </p:sp>
    </p:spTree>
    <p:extLst>
      <p:ext uri="{BB962C8B-B14F-4D97-AF65-F5344CB8AC3E}">
        <p14:creationId xmlns:p14="http://schemas.microsoft.com/office/powerpoint/2010/main" val="2778092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2CA628-A2B7-CE60-FCB9-BBE2272CB08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5DCCCB0-EB4E-DE60-F38D-915591DB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C603C60F-4289-CDB6-05B9-97FABA74E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D4945447-0F5A-2085-4E21-FA73B72A31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877E0788-F340-187C-C017-AD90CE4EB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71CA6238-1654-34C1-1311-2D68C284F7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8" name="Rectangle 17">
            <a:extLst>
              <a:ext uri="{FF2B5EF4-FFF2-40B4-BE49-F238E27FC236}">
                <a16:creationId xmlns:a16="http://schemas.microsoft.com/office/drawing/2014/main" id="{574C6F14-E014-587C-9378-90A392146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graphicFrame>
        <p:nvGraphicFramePr>
          <p:cNvPr id="20" name="Titre 1">
            <a:extLst>
              <a:ext uri="{FF2B5EF4-FFF2-40B4-BE49-F238E27FC236}">
                <a16:creationId xmlns:a16="http://schemas.microsoft.com/office/drawing/2014/main" id="{603DD5CE-3F76-8B7E-FCDC-01DE288C9358}"/>
              </a:ext>
            </a:extLst>
          </p:cNvPr>
          <p:cNvGraphicFramePr/>
          <p:nvPr/>
        </p:nvGraphicFramePr>
        <p:xfrm>
          <a:off x="492370" y="605896"/>
          <a:ext cx="3084844" cy="564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ZoneTexte 2">
            <a:extLst>
              <a:ext uri="{FF2B5EF4-FFF2-40B4-BE49-F238E27FC236}">
                <a16:creationId xmlns:a16="http://schemas.microsoft.com/office/drawing/2014/main" id="{FC322E37-404D-F458-BF8D-AC6E23CC7F2A}"/>
              </a:ext>
            </a:extLst>
          </p:cNvPr>
          <p:cNvSpPr txBox="1"/>
          <p:nvPr/>
        </p:nvSpPr>
        <p:spPr>
          <a:xfrm>
            <a:off x="684393" y="5152103"/>
            <a:ext cx="3012535" cy="646331"/>
          </a:xfrm>
          <a:prstGeom prst="rect">
            <a:avLst/>
          </a:prstGeom>
          <a:noFill/>
        </p:spPr>
        <p:txBody>
          <a:bodyPr wrap="square" rtlCol="0">
            <a:spAutoFit/>
          </a:bodyPr>
          <a:lstStyle/>
          <a:p>
            <a:r>
              <a:rPr lang="fr-FR" dirty="0">
                <a:solidFill>
                  <a:schemeClr val="bg1"/>
                </a:solidFill>
              </a:rPr>
              <a:t>Model de réseaux de neurones :</a:t>
            </a:r>
          </a:p>
        </p:txBody>
      </p:sp>
      <p:pic>
        <p:nvPicPr>
          <p:cNvPr id="7" name="Image 6">
            <a:extLst>
              <a:ext uri="{FF2B5EF4-FFF2-40B4-BE49-F238E27FC236}">
                <a16:creationId xmlns:a16="http://schemas.microsoft.com/office/drawing/2014/main" id="{D305F13C-1F39-0F70-7B43-841077F9A701}"/>
              </a:ext>
            </a:extLst>
          </p:cNvPr>
          <p:cNvPicPr>
            <a:picLocks noChangeAspect="1"/>
          </p:cNvPicPr>
          <p:nvPr/>
        </p:nvPicPr>
        <p:blipFill>
          <a:blip r:embed="rId8"/>
          <a:stretch>
            <a:fillRect/>
          </a:stretch>
        </p:blipFill>
        <p:spPr>
          <a:xfrm>
            <a:off x="4133789" y="457686"/>
            <a:ext cx="8022816" cy="2278707"/>
          </a:xfrm>
          <a:prstGeom prst="rect">
            <a:avLst/>
          </a:prstGeom>
        </p:spPr>
      </p:pic>
      <p:pic>
        <p:nvPicPr>
          <p:cNvPr id="4" name="Image 3">
            <a:extLst>
              <a:ext uri="{FF2B5EF4-FFF2-40B4-BE49-F238E27FC236}">
                <a16:creationId xmlns:a16="http://schemas.microsoft.com/office/drawing/2014/main" id="{78812B00-17B3-74B6-F3B9-72F2946A6E07}"/>
              </a:ext>
            </a:extLst>
          </p:cNvPr>
          <p:cNvPicPr>
            <a:picLocks noChangeAspect="1"/>
          </p:cNvPicPr>
          <p:nvPr/>
        </p:nvPicPr>
        <p:blipFill>
          <a:blip r:embed="rId9"/>
          <a:stretch>
            <a:fillRect/>
          </a:stretch>
        </p:blipFill>
        <p:spPr>
          <a:xfrm>
            <a:off x="4233192" y="3105747"/>
            <a:ext cx="7958808" cy="1381088"/>
          </a:xfrm>
          <a:prstGeom prst="rect">
            <a:avLst/>
          </a:prstGeom>
        </p:spPr>
      </p:pic>
      <p:sp>
        <p:nvSpPr>
          <p:cNvPr id="8" name="Espace réservé du numéro de diapositive 7">
            <a:extLst>
              <a:ext uri="{FF2B5EF4-FFF2-40B4-BE49-F238E27FC236}">
                <a16:creationId xmlns:a16="http://schemas.microsoft.com/office/drawing/2014/main" id="{E8B9520B-E1FD-8EE0-55FC-5906471600DE}"/>
              </a:ext>
            </a:extLst>
          </p:cNvPr>
          <p:cNvSpPr>
            <a:spLocks noGrp="1"/>
          </p:cNvSpPr>
          <p:nvPr>
            <p:ph type="sldNum" sz="quarter" idx="12"/>
          </p:nvPr>
        </p:nvSpPr>
        <p:spPr/>
        <p:txBody>
          <a:bodyPr/>
          <a:lstStyle/>
          <a:p>
            <a:fld id="{A4D8B171-25EA-4950-AA82-4F9485406C51}" type="slidenum">
              <a:rPr lang="fr-FR" smtClean="0">
                <a:solidFill>
                  <a:schemeClr val="tx1"/>
                </a:solidFill>
              </a:rPr>
              <a:t>25</a:t>
            </a:fld>
            <a:endParaRPr lang="fr-FR">
              <a:solidFill>
                <a:schemeClr val="tx1"/>
              </a:solidFill>
            </a:endParaRPr>
          </a:p>
        </p:txBody>
      </p:sp>
    </p:spTree>
    <p:extLst>
      <p:ext uri="{BB962C8B-B14F-4D97-AF65-F5344CB8AC3E}">
        <p14:creationId xmlns:p14="http://schemas.microsoft.com/office/powerpoint/2010/main" val="1336250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45C860-BFA6-17FF-334C-12512F07AFB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3B56D83-3C0E-C3F2-BC9C-26A1105EA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AE869032-4D5A-895F-B60A-F404B415A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0EED820D-3909-765F-2DA7-ED3420470F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C1323139-825E-52CD-516E-B36AAC683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890BE821-47C8-3C55-3A00-16FCD654D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8" name="Rectangle 17">
            <a:extLst>
              <a:ext uri="{FF2B5EF4-FFF2-40B4-BE49-F238E27FC236}">
                <a16:creationId xmlns:a16="http://schemas.microsoft.com/office/drawing/2014/main" id="{EA2E4CC7-9BA2-243A-C3A6-0803205E8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graphicFrame>
        <p:nvGraphicFramePr>
          <p:cNvPr id="20" name="Titre 1">
            <a:extLst>
              <a:ext uri="{FF2B5EF4-FFF2-40B4-BE49-F238E27FC236}">
                <a16:creationId xmlns:a16="http://schemas.microsoft.com/office/drawing/2014/main" id="{809C044C-805D-CD80-A9AB-26B5CE923A52}"/>
              </a:ext>
            </a:extLst>
          </p:cNvPr>
          <p:cNvGraphicFramePr/>
          <p:nvPr/>
        </p:nvGraphicFramePr>
        <p:xfrm>
          <a:off x="492370" y="605896"/>
          <a:ext cx="3084844" cy="564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ZoneTexte 1">
            <a:extLst>
              <a:ext uri="{FF2B5EF4-FFF2-40B4-BE49-F238E27FC236}">
                <a16:creationId xmlns:a16="http://schemas.microsoft.com/office/drawing/2014/main" id="{B22BC258-837A-9E1F-392E-7D4D21F9FA60}"/>
              </a:ext>
            </a:extLst>
          </p:cNvPr>
          <p:cNvSpPr txBox="1"/>
          <p:nvPr/>
        </p:nvSpPr>
        <p:spPr>
          <a:xfrm>
            <a:off x="684393" y="5152103"/>
            <a:ext cx="3012535" cy="646331"/>
          </a:xfrm>
          <a:prstGeom prst="rect">
            <a:avLst/>
          </a:prstGeom>
          <a:noFill/>
        </p:spPr>
        <p:txBody>
          <a:bodyPr wrap="square" rtlCol="0">
            <a:spAutoFit/>
          </a:bodyPr>
          <a:lstStyle/>
          <a:p>
            <a:r>
              <a:rPr lang="fr-FR" dirty="0">
                <a:solidFill>
                  <a:schemeClr val="bg1"/>
                </a:solidFill>
              </a:rPr>
              <a:t>Support </a:t>
            </a:r>
            <a:r>
              <a:rPr lang="fr-FR" dirty="0" err="1">
                <a:solidFill>
                  <a:schemeClr val="bg1"/>
                </a:solidFill>
              </a:rPr>
              <a:t>Vector</a:t>
            </a:r>
            <a:r>
              <a:rPr lang="fr-FR" dirty="0">
                <a:solidFill>
                  <a:schemeClr val="bg1"/>
                </a:solidFill>
              </a:rPr>
              <a:t> Machines (SVM):</a:t>
            </a:r>
          </a:p>
        </p:txBody>
      </p:sp>
      <p:pic>
        <p:nvPicPr>
          <p:cNvPr id="4" name="Image 3">
            <a:extLst>
              <a:ext uri="{FF2B5EF4-FFF2-40B4-BE49-F238E27FC236}">
                <a16:creationId xmlns:a16="http://schemas.microsoft.com/office/drawing/2014/main" id="{EF40D450-F33A-8A3B-F1E8-EB84A6ABE613}"/>
              </a:ext>
            </a:extLst>
          </p:cNvPr>
          <p:cNvPicPr>
            <a:picLocks noChangeAspect="1"/>
          </p:cNvPicPr>
          <p:nvPr/>
        </p:nvPicPr>
        <p:blipFill>
          <a:blip r:embed="rId8"/>
          <a:stretch>
            <a:fillRect/>
          </a:stretch>
        </p:blipFill>
        <p:spPr>
          <a:xfrm>
            <a:off x="4447222" y="605896"/>
            <a:ext cx="4382112" cy="1400370"/>
          </a:xfrm>
          <a:prstGeom prst="rect">
            <a:avLst/>
          </a:prstGeom>
        </p:spPr>
      </p:pic>
      <p:pic>
        <p:nvPicPr>
          <p:cNvPr id="6" name="Image 5">
            <a:extLst>
              <a:ext uri="{FF2B5EF4-FFF2-40B4-BE49-F238E27FC236}">
                <a16:creationId xmlns:a16="http://schemas.microsoft.com/office/drawing/2014/main" id="{C831365F-E4D2-13CA-3BB8-AE047F54754C}"/>
              </a:ext>
            </a:extLst>
          </p:cNvPr>
          <p:cNvPicPr>
            <a:picLocks noChangeAspect="1"/>
          </p:cNvPicPr>
          <p:nvPr/>
        </p:nvPicPr>
        <p:blipFill>
          <a:blip r:embed="rId9"/>
          <a:stretch>
            <a:fillRect/>
          </a:stretch>
        </p:blipFill>
        <p:spPr>
          <a:xfrm>
            <a:off x="4212704" y="2389906"/>
            <a:ext cx="7864986" cy="1554505"/>
          </a:xfrm>
          <a:prstGeom prst="rect">
            <a:avLst/>
          </a:prstGeom>
        </p:spPr>
      </p:pic>
      <p:sp>
        <p:nvSpPr>
          <p:cNvPr id="9" name="Espace réservé du numéro de diapositive 8">
            <a:extLst>
              <a:ext uri="{FF2B5EF4-FFF2-40B4-BE49-F238E27FC236}">
                <a16:creationId xmlns:a16="http://schemas.microsoft.com/office/drawing/2014/main" id="{22B80DD2-9947-A003-905E-E9C3ECE5C8B1}"/>
              </a:ext>
            </a:extLst>
          </p:cNvPr>
          <p:cNvSpPr>
            <a:spLocks noGrp="1"/>
          </p:cNvSpPr>
          <p:nvPr>
            <p:ph type="sldNum" sz="quarter" idx="12"/>
          </p:nvPr>
        </p:nvSpPr>
        <p:spPr/>
        <p:txBody>
          <a:bodyPr/>
          <a:lstStyle/>
          <a:p>
            <a:fld id="{A4D8B171-25EA-4950-AA82-4F9485406C51}" type="slidenum">
              <a:rPr lang="fr-FR" smtClean="0">
                <a:solidFill>
                  <a:schemeClr val="tx1"/>
                </a:solidFill>
              </a:rPr>
              <a:t>26</a:t>
            </a:fld>
            <a:endParaRPr lang="fr-FR">
              <a:solidFill>
                <a:schemeClr val="tx1"/>
              </a:solidFill>
            </a:endParaRPr>
          </a:p>
        </p:txBody>
      </p:sp>
    </p:spTree>
    <p:extLst>
      <p:ext uri="{BB962C8B-B14F-4D97-AF65-F5344CB8AC3E}">
        <p14:creationId xmlns:p14="http://schemas.microsoft.com/office/powerpoint/2010/main" val="2468072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427B0C-CBDD-25FA-642E-8EA96C628A4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7E699A3-5A13-FF11-880B-C48369092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877EB11B-9FA6-581A-09B6-A55040783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FE47620E-BF29-40AC-7CBD-C5A9F51526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C7A07B2-FF7A-E74B-92BE-DBB4EFFDD6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893E6D0F-443E-2CC7-1B2E-6723AC6BA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8" name="Rectangle 17">
            <a:extLst>
              <a:ext uri="{FF2B5EF4-FFF2-40B4-BE49-F238E27FC236}">
                <a16:creationId xmlns:a16="http://schemas.microsoft.com/office/drawing/2014/main" id="{F5D24215-4F70-AF58-3502-A3EBF819AB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graphicFrame>
        <p:nvGraphicFramePr>
          <p:cNvPr id="20" name="Titre 1">
            <a:extLst>
              <a:ext uri="{FF2B5EF4-FFF2-40B4-BE49-F238E27FC236}">
                <a16:creationId xmlns:a16="http://schemas.microsoft.com/office/drawing/2014/main" id="{A5911BF8-6D2B-DCF7-3783-C958DC6453E9}"/>
              </a:ext>
            </a:extLst>
          </p:cNvPr>
          <p:cNvGraphicFramePr/>
          <p:nvPr>
            <p:extLst>
              <p:ext uri="{D42A27DB-BD31-4B8C-83A1-F6EECF244321}">
                <p14:modId xmlns:p14="http://schemas.microsoft.com/office/powerpoint/2010/main" val="1055749779"/>
              </p:ext>
            </p:extLst>
          </p:nvPr>
        </p:nvGraphicFramePr>
        <p:xfrm>
          <a:off x="492370" y="605896"/>
          <a:ext cx="3084844" cy="564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 3">
            <a:extLst>
              <a:ext uri="{FF2B5EF4-FFF2-40B4-BE49-F238E27FC236}">
                <a16:creationId xmlns:a16="http://schemas.microsoft.com/office/drawing/2014/main" id="{9E564F46-CE80-3552-B23F-A7CBD637B04F}"/>
              </a:ext>
            </a:extLst>
          </p:cNvPr>
          <p:cNvPicPr>
            <a:picLocks noChangeAspect="1"/>
          </p:cNvPicPr>
          <p:nvPr/>
        </p:nvPicPr>
        <p:blipFill>
          <a:blip r:embed="rId8"/>
          <a:stretch>
            <a:fillRect/>
          </a:stretch>
        </p:blipFill>
        <p:spPr>
          <a:xfrm>
            <a:off x="4278376" y="1384849"/>
            <a:ext cx="7784271" cy="3725165"/>
          </a:xfrm>
          <a:prstGeom prst="rect">
            <a:avLst/>
          </a:prstGeom>
        </p:spPr>
      </p:pic>
      <p:sp>
        <p:nvSpPr>
          <p:cNvPr id="7" name="Espace réservé du numéro de diapositive 6">
            <a:extLst>
              <a:ext uri="{FF2B5EF4-FFF2-40B4-BE49-F238E27FC236}">
                <a16:creationId xmlns:a16="http://schemas.microsoft.com/office/drawing/2014/main" id="{89132E44-5FBC-4EC8-6529-FBE669FB74D0}"/>
              </a:ext>
            </a:extLst>
          </p:cNvPr>
          <p:cNvSpPr>
            <a:spLocks noGrp="1"/>
          </p:cNvSpPr>
          <p:nvPr>
            <p:ph type="sldNum" sz="quarter" idx="12"/>
          </p:nvPr>
        </p:nvSpPr>
        <p:spPr/>
        <p:txBody>
          <a:bodyPr/>
          <a:lstStyle/>
          <a:p>
            <a:fld id="{A4D8B171-25EA-4950-AA82-4F9485406C51}" type="slidenum">
              <a:rPr lang="fr-FR" smtClean="0">
                <a:solidFill>
                  <a:schemeClr val="tx1"/>
                </a:solidFill>
              </a:rPr>
              <a:t>27</a:t>
            </a:fld>
            <a:endParaRPr lang="fr-FR" dirty="0">
              <a:solidFill>
                <a:schemeClr val="tx1"/>
              </a:solidFill>
            </a:endParaRPr>
          </a:p>
        </p:txBody>
      </p:sp>
    </p:spTree>
    <p:extLst>
      <p:ext uri="{BB962C8B-B14F-4D97-AF65-F5344CB8AC3E}">
        <p14:creationId xmlns:p14="http://schemas.microsoft.com/office/powerpoint/2010/main" val="3460451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79A9C0-81D6-E5D8-BB82-40DCE486F0A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B482B32-8D6E-5A70-7956-701B7D024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34981EB6-162F-C7AD-E827-05E99C1BD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C5C3FFAD-2B2E-90AB-3E70-0D41407A34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0E706EC-C4D7-CA91-A6DC-E9232FA1C0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83D16ED7-6BE0-BF96-9D97-545872768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8" name="Rectangle 17">
            <a:extLst>
              <a:ext uri="{FF2B5EF4-FFF2-40B4-BE49-F238E27FC236}">
                <a16:creationId xmlns:a16="http://schemas.microsoft.com/office/drawing/2014/main" id="{BCDDD7D4-03E8-6538-AE59-0EC90C3A0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graphicFrame>
        <p:nvGraphicFramePr>
          <p:cNvPr id="20" name="Titre 1">
            <a:extLst>
              <a:ext uri="{FF2B5EF4-FFF2-40B4-BE49-F238E27FC236}">
                <a16:creationId xmlns:a16="http://schemas.microsoft.com/office/drawing/2014/main" id="{A9935DCE-9E40-0411-0286-0FA27C19F442}"/>
              </a:ext>
            </a:extLst>
          </p:cNvPr>
          <p:cNvGraphicFramePr/>
          <p:nvPr>
            <p:extLst>
              <p:ext uri="{D42A27DB-BD31-4B8C-83A1-F6EECF244321}">
                <p14:modId xmlns:p14="http://schemas.microsoft.com/office/powerpoint/2010/main" val="2661909526"/>
              </p:ext>
            </p:extLst>
          </p:nvPr>
        </p:nvGraphicFramePr>
        <p:xfrm>
          <a:off x="492370" y="605896"/>
          <a:ext cx="3084844" cy="564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ce réservé du numéro de diapositive 2">
            <a:extLst>
              <a:ext uri="{FF2B5EF4-FFF2-40B4-BE49-F238E27FC236}">
                <a16:creationId xmlns:a16="http://schemas.microsoft.com/office/drawing/2014/main" id="{A19F5201-536E-52E4-86E4-D8B22ECFE457}"/>
              </a:ext>
            </a:extLst>
          </p:cNvPr>
          <p:cNvSpPr>
            <a:spLocks noGrp="1"/>
          </p:cNvSpPr>
          <p:nvPr>
            <p:ph type="sldNum" sz="quarter" idx="12"/>
          </p:nvPr>
        </p:nvSpPr>
        <p:spPr/>
        <p:txBody>
          <a:bodyPr/>
          <a:lstStyle/>
          <a:p>
            <a:fld id="{A4D8B171-25EA-4950-AA82-4F9485406C51}" type="slidenum">
              <a:rPr lang="fr-FR" smtClean="0">
                <a:solidFill>
                  <a:schemeClr val="tx1"/>
                </a:solidFill>
              </a:rPr>
              <a:t>28</a:t>
            </a:fld>
            <a:endParaRPr lang="fr-FR" dirty="0">
              <a:solidFill>
                <a:schemeClr val="tx1"/>
              </a:solidFill>
            </a:endParaRPr>
          </a:p>
        </p:txBody>
      </p:sp>
      <p:pic>
        <p:nvPicPr>
          <p:cNvPr id="10242" name="Picture 2">
            <a:extLst>
              <a:ext uri="{FF2B5EF4-FFF2-40B4-BE49-F238E27FC236}">
                <a16:creationId xmlns:a16="http://schemas.microsoft.com/office/drawing/2014/main" id="{7F2C7408-0124-8D9C-80AB-790CD43AD3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9606" y="361805"/>
            <a:ext cx="7946709" cy="6038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976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BD042B-6330-0FF3-18F4-89DFE0F7FDB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BE7100E-F882-CDB6-A866-47A1D5CB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7016035F-4F8B-A5D1-7B87-4A7EC2252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6256A383-15C9-89C3-2381-D0F1C9B7E6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735C27B-25CC-5434-C4C8-E7434A36F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3F0783F8-94FA-AF96-E55B-1BED97BF1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8" name="Rectangle 17">
            <a:extLst>
              <a:ext uri="{FF2B5EF4-FFF2-40B4-BE49-F238E27FC236}">
                <a16:creationId xmlns:a16="http://schemas.microsoft.com/office/drawing/2014/main" id="{D993322C-0FC1-A978-FF6C-5219D1FFA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graphicFrame>
        <p:nvGraphicFramePr>
          <p:cNvPr id="20" name="Titre 1">
            <a:extLst>
              <a:ext uri="{FF2B5EF4-FFF2-40B4-BE49-F238E27FC236}">
                <a16:creationId xmlns:a16="http://schemas.microsoft.com/office/drawing/2014/main" id="{9546D965-68B7-DCEA-6FCD-1CECD5EFD26F}"/>
              </a:ext>
            </a:extLst>
          </p:cNvPr>
          <p:cNvGraphicFramePr/>
          <p:nvPr/>
        </p:nvGraphicFramePr>
        <p:xfrm>
          <a:off x="492370" y="605896"/>
          <a:ext cx="3084844" cy="564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ce réservé du numéro de diapositive 2">
            <a:extLst>
              <a:ext uri="{FF2B5EF4-FFF2-40B4-BE49-F238E27FC236}">
                <a16:creationId xmlns:a16="http://schemas.microsoft.com/office/drawing/2014/main" id="{0EDD1080-198D-D038-8B54-7AD4E1327DFD}"/>
              </a:ext>
            </a:extLst>
          </p:cNvPr>
          <p:cNvSpPr>
            <a:spLocks noGrp="1"/>
          </p:cNvSpPr>
          <p:nvPr>
            <p:ph type="sldNum" sz="quarter" idx="12"/>
          </p:nvPr>
        </p:nvSpPr>
        <p:spPr/>
        <p:txBody>
          <a:bodyPr/>
          <a:lstStyle/>
          <a:p>
            <a:fld id="{A4D8B171-25EA-4950-AA82-4F9485406C51}" type="slidenum">
              <a:rPr lang="fr-FR" smtClean="0">
                <a:solidFill>
                  <a:schemeClr val="tx1"/>
                </a:solidFill>
              </a:rPr>
              <a:t>29</a:t>
            </a:fld>
            <a:endParaRPr lang="fr-FR">
              <a:solidFill>
                <a:schemeClr val="tx1"/>
              </a:solidFill>
            </a:endParaRPr>
          </a:p>
        </p:txBody>
      </p:sp>
      <p:pic>
        <p:nvPicPr>
          <p:cNvPr id="11266" name="Picture 2">
            <a:extLst>
              <a:ext uri="{FF2B5EF4-FFF2-40B4-BE49-F238E27FC236}">
                <a16:creationId xmlns:a16="http://schemas.microsoft.com/office/drawing/2014/main" id="{BA1BE36A-04C5-EE2F-8CF2-C734587CA9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3664" y="110410"/>
            <a:ext cx="6872643" cy="619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563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46C14-445C-ABEC-B5EC-05581C351F25}"/>
              </a:ext>
            </a:extLst>
          </p:cNvPr>
          <p:cNvSpPr txBox="1">
            <a:spLocks/>
          </p:cNvSpPr>
          <p:nvPr/>
        </p:nvSpPr>
        <p:spPr>
          <a:xfrm>
            <a:off x="1097280" y="286604"/>
            <a:ext cx="10058400" cy="618272"/>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fr-FR" noProof="0" dirty="0"/>
              <a:t>Introduction</a:t>
            </a:r>
          </a:p>
        </p:txBody>
      </p:sp>
      <p:graphicFrame>
        <p:nvGraphicFramePr>
          <p:cNvPr id="23" name="Espace réservé du contenu 2">
            <a:extLst>
              <a:ext uri="{FF2B5EF4-FFF2-40B4-BE49-F238E27FC236}">
                <a16:creationId xmlns:a16="http://schemas.microsoft.com/office/drawing/2014/main" id="{F42B9467-C5F1-0A3E-30D8-38D17A53E050}"/>
              </a:ext>
            </a:extLst>
          </p:cNvPr>
          <p:cNvGraphicFramePr/>
          <p:nvPr>
            <p:extLst>
              <p:ext uri="{D42A27DB-BD31-4B8C-83A1-F6EECF244321}">
                <p14:modId xmlns:p14="http://schemas.microsoft.com/office/powerpoint/2010/main" val="1337950699"/>
              </p:ext>
            </p:extLst>
          </p:nvPr>
        </p:nvGraphicFramePr>
        <p:xfrm>
          <a:off x="1097280" y="1248032"/>
          <a:ext cx="10058400" cy="4942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numéro de diapositive 3">
            <a:extLst>
              <a:ext uri="{FF2B5EF4-FFF2-40B4-BE49-F238E27FC236}">
                <a16:creationId xmlns:a16="http://schemas.microsoft.com/office/drawing/2014/main" id="{0AEDD2E3-DF79-056E-C797-BC710B3307C0}"/>
              </a:ext>
            </a:extLst>
          </p:cNvPr>
          <p:cNvSpPr>
            <a:spLocks noGrp="1"/>
          </p:cNvSpPr>
          <p:nvPr>
            <p:ph type="sldNum" sz="quarter" idx="12"/>
          </p:nvPr>
        </p:nvSpPr>
        <p:spPr/>
        <p:txBody>
          <a:bodyPr/>
          <a:lstStyle/>
          <a:p>
            <a:fld id="{A4D8B171-25EA-4950-AA82-4F9485406C51}" type="slidenum">
              <a:rPr lang="fr-FR" smtClean="0"/>
              <a:t>3</a:t>
            </a:fld>
            <a:endParaRPr lang="fr-FR"/>
          </a:p>
        </p:txBody>
      </p:sp>
    </p:spTree>
    <p:extLst>
      <p:ext uri="{BB962C8B-B14F-4D97-AF65-F5344CB8AC3E}">
        <p14:creationId xmlns:p14="http://schemas.microsoft.com/office/powerpoint/2010/main" val="4166615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74081F-FAF3-CA35-A5D4-36068BD1653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C19BDB3-6445-9F2C-10D7-3BA129272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5E04F3BD-83A5-FE6F-B532-DC502DB0F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A441F494-BF02-0EDC-73A1-EF72B9521F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957D118-9B6D-2990-DAE0-216645E68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8E52546E-A308-FA2F-E6D4-619B3408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8" name="Rectangle 17">
            <a:extLst>
              <a:ext uri="{FF2B5EF4-FFF2-40B4-BE49-F238E27FC236}">
                <a16:creationId xmlns:a16="http://schemas.microsoft.com/office/drawing/2014/main" id="{5486ED4C-7AA8-D5AC-692D-747B7B18B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graphicFrame>
        <p:nvGraphicFramePr>
          <p:cNvPr id="20" name="Titre 1">
            <a:extLst>
              <a:ext uri="{FF2B5EF4-FFF2-40B4-BE49-F238E27FC236}">
                <a16:creationId xmlns:a16="http://schemas.microsoft.com/office/drawing/2014/main" id="{B24D914B-AAB4-8B8E-896C-9EEF711A4C34}"/>
              </a:ext>
            </a:extLst>
          </p:cNvPr>
          <p:cNvGraphicFramePr/>
          <p:nvPr/>
        </p:nvGraphicFramePr>
        <p:xfrm>
          <a:off x="492370" y="605896"/>
          <a:ext cx="3084844" cy="564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numéro de diapositive 3">
            <a:extLst>
              <a:ext uri="{FF2B5EF4-FFF2-40B4-BE49-F238E27FC236}">
                <a16:creationId xmlns:a16="http://schemas.microsoft.com/office/drawing/2014/main" id="{9C9D821E-A1D0-85D6-5487-69A8B967A36B}"/>
              </a:ext>
            </a:extLst>
          </p:cNvPr>
          <p:cNvSpPr>
            <a:spLocks noGrp="1"/>
          </p:cNvSpPr>
          <p:nvPr>
            <p:ph type="sldNum" sz="quarter" idx="12"/>
          </p:nvPr>
        </p:nvSpPr>
        <p:spPr/>
        <p:txBody>
          <a:bodyPr/>
          <a:lstStyle/>
          <a:p>
            <a:fld id="{A4D8B171-25EA-4950-AA82-4F9485406C51}" type="slidenum">
              <a:rPr lang="fr-FR" smtClean="0">
                <a:solidFill>
                  <a:schemeClr val="tx1"/>
                </a:solidFill>
              </a:rPr>
              <a:t>30</a:t>
            </a:fld>
            <a:endParaRPr lang="fr-FR">
              <a:solidFill>
                <a:schemeClr val="tx1"/>
              </a:solidFill>
            </a:endParaRPr>
          </a:p>
        </p:txBody>
      </p:sp>
      <p:pic>
        <p:nvPicPr>
          <p:cNvPr id="1026" name="Picture 2">
            <a:extLst>
              <a:ext uri="{FF2B5EF4-FFF2-40B4-BE49-F238E27FC236}">
                <a16:creationId xmlns:a16="http://schemas.microsoft.com/office/drawing/2014/main" id="{693D680F-C399-6DB7-87B6-13684F9814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026" y="199505"/>
            <a:ext cx="6322323" cy="6027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804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3A97EB-9D71-96C7-CFBB-84223F05988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6DCA2C3-6B13-6F31-DF06-26B8ED7EC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420AA2BE-A65A-360F-09D0-5965D39F0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27241B38-91B3-0B53-0F42-0251E7DF23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B3725E01-09BB-DE79-C2BD-C35084340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82EFA1E8-24B0-30CB-B56D-FE35319C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8" name="Rectangle 17">
            <a:extLst>
              <a:ext uri="{FF2B5EF4-FFF2-40B4-BE49-F238E27FC236}">
                <a16:creationId xmlns:a16="http://schemas.microsoft.com/office/drawing/2014/main" id="{75159CE6-8488-2C50-B643-DED6AEB035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graphicFrame>
        <p:nvGraphicFramePr>
          <p:cNvPr id="20" name="Titre 1">
            <a:extLst>
              <a:ext uri="{FF2B5EF4-FFF2-40B4-BE49-F238E27FC236}">
                <a16:creationId xmlns:a16="http://schemas.microsoft.com/office/drawing/2014/main" id="{1AA6E385-14BF-6DFD-3DF3-58E2C567B4ED}"/>
              </a:ext>
            </a:extLst>
          </p:cNvPr>
          <p:cNvGraphicFramePr/>
          <p:nvPr>
            <p:extLst>
              <p:ext uri="{D42A27DB-BD31-4B8C-83A1-F6EECF244321}">
                <p14:modId xmlns:p14="http://schemas.microsoft.com/office/powerpoint/2010/main" val="4012494749"/>
              </p:ext>
            </p:extLst>
          </p:nvPr>
        </p:nvGraphicFramePr>
        <p:xfrm>
          <a:off x="492370" y="605896"/>
          <a:ext cx="3084844" cy="564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ce réservé du numéro de diapositive 2">
            <a:extLst>
              <a:ext uri="{FF2B5EF4-FFF2-40B4-BE49-F238E27FC236}">
                <a16:creationId xmlns:a16="http://schemas.microsoft.com/office/drawing/2014/main" id="{AF4690EC-348F-5FCC-0650-40E1EE316C49}"/>
              </a:ext>
            </a:extLst>
          </p:cNvPr>
          <p:cNvSpPr>
            <a:spLocks noGrp="1"/>
          </p:cNvSpPr>
          <p:nvPr>
            <p:ph type="sldNum" sz="quarter" idx="12"/>
          </p:nvPr>
        </p:nvSpPr>
        <p:spPr/>
        <p:txBody>
          <a:bodyPr/>
          <a:lstStyle/>
          <a:p>
            <a:fld id="{A4D8B171-25EA-4950-AA82-4F9485406C51}" type="slidenum">
              <a:rPr lang="fr-FR" smtClean="0">
                <a:solidFill>
                  <a:schemeClr val="tx1"/>
                </a:solidFill>
              </a:rPr>
              <a:t>31</a:t>
            </a:fld>
            <a:endParaRPr lang="fr-FR">
              <a:solidFill>
                <a:schemeClr val="tx1"/>
              </a:solidFill>
            </a:endParaRPr>
          </a:p>
        </p:txBody>
      </p:sp>
      <p:pic>
        <p:nvPicPr>
          <p:cNvPr id="4" name="Image 3">
            <a:extLst>
              <a:ext uri="{FF2B5EF4-FFF2-40B4-BE49-F238E27FC236}">
                <a16:creationId xmlns:a16="http://schemas.microsoft.com/office/drawing/2014/main" id="{76633633-4464-72F2-7D7D-C844FD4984DF}"/>
              </a:ext>
            </a:extLst>
          </p:cNvPr>
          <p:cNvPicPr>
            <a:picLocks noChangeAspect="1"/>
          </p:cNvPicPr>
          <p:nvPr/>
        </p:nvPicPr>
        <p:blipFill>
          <a:blip r:embed="rId8"/>
          <a:stretch>
            <a:fillRect/>
          </a:stretch>
        </p:blipFill>
        <p:spPr>
          <a:xfrm>
            <a:off x="4104079" y="1269399"/>
            <a:ext cx="7989733" cy="4319202"/>
          </a:xfrm>
          <a:prstGeom prst="rect">
            <a:avLst/>
          </a:prstGeom>
        </p:spPr>
      </p:pic>
    </p:spTree>
    <p:extLst>
      <p:ext uri="{BB962C8B-B14F-4D97-AF65-F5344CB8AC3E}">
        <p14:creationId xmlns:p14="http://schemas.microsoft.com/office/powerpoint/2010/main" val="3744299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A0EF27-09AB-4F36-E2ED-C8CCC5EB36D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CC69D16-A1FB-4203-5F46-D7CE47A0C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5A6ADFFE-6F2A-6E84-379A-7A9AE6A97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25A55A8B-DE68-F467-652E-6A2415D06C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8141D85F-DA4F-3D0D-5D70-7194E4546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264A68D9-C1B1-9453-B848-37941A930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8" name="Rectangle 17">
            <a:extLst>
              <a:ext uri="{FF2B5EF4-FFF2-40B4-BE49-F238E27FC236}">
                <a16:creationId xmlns:a16="http://schemas.microsoft.com/office/drawing/2014/main" id="{FF51DFAE-B2DE-71EC-B14F-2E5441DAD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graphicFrame>
        <p:nvGraphicFramePr>
          <p:cNvPr id="20" name="Titre 1">
            <a:extLst>
              <a:ext uri="{FF2B5EF4-FFF2-40B4-BE49-F238E27FC236}">
                <a16:creationId xmlns:a16="http://schemas.microsoft.com/office/drawing/2014/main" id="{619A2CD9-5D8B-7CA7-6C4A-E5DB72914AA3}"/>
              </a:ext>
            </a:extLst>
          </p:cNvPr>
          <p:cNvGraphicFramePr/>
          <p:nvPr>
            <p:extLst>
              <p:ext uri="{D42A27DB-BD31-4B8C-83A1-F6EECF244321}">
                <p14:modId xmlns:p14="http://schemas.microsoft.com/office/powerpoint/2010/main" val="3279208710"/>
              </p:ext>
            </p:extLst>
          </p:nvPr>
        </p:nvGraphicFramePr>
        <p:xfrm>
          <a:off x="492370" y="605896"/>
          <a:ext cx="3084844" cy="564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ZoneTexte 3">
            <a:extLst>
              <a:ext uri="{FF2B5EF4-FFF2-40B4-BE49-F238E27FC236}">
                <a16:creationId xmlns:a16="http://schemas.microsoft.com/office/drawing/2014/main" id="{05EA6D41-B736-CF7F-09F9-141B2DE85A7C}"/>
              </a:ext>
            </a:extLst>
          </p:cNvPr>
          <p:cNvSpPr txBox="1"/>
          <p:nvPr/>
        </p:nvSpPr>
        <p:spPr>
          <a:xfrm>
            <a:off x="4732825" y="5536455"/>
            <a:ext cx="6941575" cy="923330"/>
          </a:xfrm>
          <a:prstGeom prst="rect">
            <a:avLst/>
          </a:prstGeom>
          <a:noFill/>
        </p:spPr>
        <p:txBody>
          <a:bodyPr wrap="square" rtlCol="0">
            <a:spAutoFit/>
          </a:bodyPr>
          <a:lstStyle/>
          <a:p>
            <a:r>
              <a:rPr lang="fr-FR" dirty="0"/>
              <a:t>En intégrant la </a:t>
            </a:r>
            <a:r>
              <a:rPr lang="fr-FR" dirty="0" err="1"/>
              <a:t>feature</a:t>
            </a:r>
            <a:r>
              <a:rPr lang="fr-FR" dirty="0"/>
              <a:t> Energy Star Score, nous n’observons pas une amélioration des résultats pour la première cible, </a:t>
            </a:r>
            <a:r>
              <a:rPr lang="fr-FR" dirty="0" err="1"/>
              <a:t>SiteEnergyUseWN</a:t>
            </a:r>
            <a:r>
              <a:rPr lang="fr-FR" dirty="0"/>
              <a:t>(</a:t>
            </a:r>
            <a:r>
              <a:rPr lang="fr-FR" dirty="0" err="1"/>
              <a:t>kBtu</a:t>
            </a:r>
            <a:r>
              <a:rPr lang="fr-FR" dirty="0"/>
              <a:t>)et pour la deuxième cible, </a:t>
            </a:r>
            <a:r>
              <a:rPr lang="fr-FR" dirty="0" err="1"/>
              <a:t>TotalGHGEmissions</a:t>
            </a:r>
            <a:r>
              <a:rPr lang="fr-FR" dirty="0"/>
              <a:t>, </a:t>
            </a:r>
          </a:p>
        </p:txBody>
      </p:sp>
      <p:pic>
        <p:nvPicPr>
          <p:cNvPr id="6" name="Image 5">
            <a:extLst>
              <a:ext uri="{FF2B5EF4-FFF2-40B4-BE49-F238E27FC236}">
                <a16:creationId xmlns:a16="http://schemas.microsoft.com/office/drawing/2014/main" id="{B04068EB-C468-E786-B7BD-E875AA9A1F5E}"/>
              </a:ext>
            </a:extLst>
          </p:cNvPr>
          <p:cNvPicPr>
            <a:picLocks noChangeAspect="1"/>
          </p:cNvPicPr>
          <p:nvPr/>
        </p:nvPicPr>
        <p:blipFill>
          <a:blip r:embed="rId8"/>
          <a:stretch>
            <a:fillRect/>
          </a:stretch>
        </p:blipFill>
        <p:spPr>
          <a:xfrm>
            <a:off x="4341765" y="-1"/>
            <a:ext cx="7607780" cy="5503365"/>
          </a:xfrm>
          <a:prstGeom prst="rect">
            <a:avLst/>
          </a:prstGeom>
        </p:spPr>
      </p:pic>
      <p:sp>
        <p:nvSpPr>
          <p:cNvPr id="8" name="Espace réservé du numéro de diapositive 7">
            <a:extLst>
              <a:ext uri="{FF2B5EF4-FFF2-40B4-BE49-F238E27FC236}">
                <a16:creationId xmlns:a16="http://schemas.microsoft.com/office/drawing/2014/main" id="{F913CAEA-1F1A-9C70-7592-9800B3179424}"/>
              </a:ext>
            </a:extLst>
          </p:cNvPr>
          <p:cNvSpPr>
            <a:spLocks noGrp="1"/>
          </p:cNvSpPr>
          <p:nvPr>
            <p:ph type="sldNum" sz="quarter" idx="12"/>
          </p:nvPr>
        </p:nvSpPr>
        <p:spPr/>
        <p:txBody>
          <a:bodyPr/>
          <a:lstStyle/>
          <a:p>
            <a:fld id="{A4D8B171-25EA-4950-AA82-4F9485406C51}" type="slidenum">
              <a:rPr lang="fr-FR" smtClean="0">
                <a:solidFill>
                  <a:schemeClr val="tx1"/>
                </a:solidFill>
              </a:rPr>
              <a:t>32</a:t>
            </a:fld>
            <a:endParaRPr lang="fr-FR">
              <a:solidFill>
                <a:schemeClr val="tx1"/>
              </a:solidFill>
            </a:endParaRPr>
          </a:p>
        </p:txBody>
      </p:sp>
    </p:spTree>
    <p:extLst>
      <p:ext uri="{BB962C8B-B14F-4D97-AF65-F5344CB8AC3E}">
        <p14:creationId xmlns:p14="http://schemas.microsoft.com/office/powerpoint/2010/main" val="588199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5A96EF-EAE8-FE9F-FC80-29244F000E6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E5D6315-6F24-C900-DDBA-30959B461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68C6B8C8-7DF8-8CA7-4C6F-0CA4EB830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40848EE1-1419-E744-1B77-45F9F7628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7DD948AB-7E27-80C9-BA0C-D4003A005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CAC10533-E80D-8A1F-2F07-5106C9EE6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8" name="Rectangle 17">
            <a:extLst>
              <a:ext uri="{FF2B5EF4-FFF2-40B4-BE49-F238E27FC236}">
                <a16:creationId xmlns:a16="http://schemas.microsoft.com/office/drawing/2014/main" id="{1D9354CE-2D6B-0271-411E-42F12FA23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graphicFrame>
        <p:nvGraphicFramePr>
          <p:cNvPr id="20" name="Titre 1">
            <a:extLst>
              <a:ext uri="{FF2B5EF4-FFF2-40B4-BE49-F238E27FC236}">
                <a16:creationId xmlns:a16="http://schemas.microsoft.com/office/drawing/2014/main" id="{E5843455-7384-6954-7915-103358F20755}"/>
              </a:ext>
            </a:extLst>
          </p:cNvPr>
          <p:cNvGraphicFramePr/>
          <p:nvPr/>
        </p:nvGraphicFramePr>
        <p:xfrm>
          <a:off x="492370" y="605896"/>
          <a:ext cx="3084844" cy="564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a:extLst>
              <a:ext uri="{FF2B5EF4-FFF2-40B4-BE49-F238E27FC236}">
                <a16:creationId xmlns:a16="http://schemas.microsoft.com/office/drawing/2014/main" id="{21C01790-D344-7F47-B845-D9A84ED7E0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3435" y="161059"/>
            <a:ext cx="7941398" cy="6265636"/>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C8164899-D743-AEC5-A927-888F7C32FD26}"/>
              </a:ext>
            </a:extLst>
          </p:cNvPr>
          <p:cNvSpPr>
            <a:spLocks noGrp="1"/>
          </p:cNvSpPr>
          <p:nvPr>
            <p:ph type="sldNum" sz="quarter" idx="12"/>
          </p:nvPr>
        </p:nvSpPr>
        <p:spPr/>
        <p:txBody>
          <a:bodyPr/>
          <a:lstStyle/>
          <a:p>
            <a:fld id="{A4D8B171-25EA-4950-AA82-4F9485406C51}" type="slidenum">
              <a:rPr lang="fr-FR" smtClean="0">
                <a:solidFill>
                  <a:schemeClr val="tx1"/>
                </a:solidFill>
              </a:rPr>
              <a:t>33</a:t>
            </a:fld>
            <a:endParaRPr lang="fr-FR">
              <a:solidFill>
                <a:schemeClr val="tx1"/>
              </a:solidFill>
            </a:endParaRPr>
          </a:p>
        </p:txBody>
      </p:sp>
    </p:spTree>
    <p:extLst>
      <p:ext uri="{BB962C8B-B14F-4D97-AF65-F5344CB8AC3E}">
        <p14:creationId xmlns:p14="http://schemas.microsoft.com/office/powerpoint/2010/main" val="1347318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21AFDB-94E4-8C10-B1DD-3BBF649FEDD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8BE57B0-B516-FD5A-5959-D88C5692B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D220A0D4-B874-0704-C4F5-1AF738D3A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D2455004-2A35-58D6-CDA8-473005087C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45C1C199-45F5-B1FB-4BFD-BA8586B2E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B23BE46B-7942-EBEB-1F4D-82EC65009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8" name="Rectangle 17">
            <a:extLst>
              <a:ext uri="{FF2B5EF4-FFF2-40B4-BE49-F238E27FC236}">
                <a16:creationId xmlns:a16="http://schemas.microsoft.com/office/drawing/2014/main" id="{CDA58E76-636B-97D6-C815-148FC67066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graphicFrame>
        <p:nvGraphicFramePr>
          <p:cNvPr id="20" name="Titre 1">
            <a:extLst>
              <a:ext uri="{FF2B5EF4-FFF2-40B4-BE49-F238E27FC236}">
                <a16:creationId xmlns:a16="http://schemas.microsoft.com/office/drawing/2014/main" id="{BAAF2036-DE51-942B-6CFD-EB4802E709DC}"/>
              </a:ext>
            </a:extLst>
          </p:cNvPr>
          <p:cNvGraphicFramePr/>
          <p:nvPr/>
        </p:nvGraphicFramePr>
        <p:xfrm>
          <a:off x="492370" y="605896"/>
          <a:ext cx="3084844" cy="564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ce réservé du numéro de diapositive 2">
            <a:extLst>
              <a:ext uri="{FF2B5EF4-FFF2-40B4-BE49-F238E27FC236}">
                <a16:creationId xmlns:a16="http://schemas.microsoft.com/office/drawing/2014/main" id="{2A2C08DE-CE7D-EBD8-833C-892990A009C7}"/>
              </a:ext>
            </a:extLst>
          </p:cNvPr>
          <p:cNvSpPr>
            <a:spLocks noGrp="1"/>
          </p:cNvSpPr>
          <p:nvPr>
            <p:ph type="sldNum" sz="quarter" idx="12"/>
          </p:nvPr>
        </p:nvSpPr>
        <p:spPr/>
        <p:txBody>
          <a:bodyPr/>
          <a:lstStyle/>
          <a:p>
            <a:fld id="{A4D8B171-25EA-4950-AA82-4F9485406C51}" type="slidenum">
              <a:rPr lang="fr-FR" smtClean="0">
                <a:solidFill>
                  <a:schemeClr val="tx1"/>
                </a:solidFill>
              </a:rPr>
              <a:t>34</a:t>
            </a:fld>
            <a:endParaRPr lang="fr-FR">
              <a:solidFill>
                <a:schemeClr val="tx1"/>
              </a:solidFill>
            </a:endParaRPr>
          </a:p>
        </p:txBody>
      </p:sp>
      <p:pic>
        <p:nvPicPr>
          <p:cNvPr id="3076" name="Picture 4">
            <a:extLst>
              <a:ext uri="{FF2B5EF4-FFF2-40B4-BE49-F238E27FC236}">
                <a16:creationId xmlns:a16="http://schemas.microsoft.com/office/drawing/2014/main" id="{6699B26E-837B-35BE-DCD6-C7DB33F9B7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3664" y="176884"/>
            <a:ext cx="6934107" cy="6249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161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286DC5-2674-1064-5776-F6B52DB8DE3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0F30312-A220-4627-19F0-F50CA5492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35B07A7C-9150-6386-209F-6C5E04C71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A7000998-0ECE-D71A-1F51-B507B6ED0F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D6F492CA-323F-ACC5-F10E-298321465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CF9CE515-8434-5CA6-BB0F-222E339C32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8" name="Rectangle 17">
            <a:extLst>
              <a:ext uri="{FF2B5EF4-FFF2-40B4-BE49-F238E27FC236}">
                <a16:creationId xmlns:a16="http://schemas.microsoft.com/office/drawing/2014/main" id="{C1A390AE-7756-F357-8C2A-AFE3AC569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graphicFrame>
        <p:nvGraphicFramePr>
          <p:cNvPr id="20" name="Titre 1">
            <a:extLst>
              <a:ext uri="{FF2B5EF4-FFF2-40B4-BE49-F238E27FC236}">
                <a16:creationId xmlns:a16="http://schemas.microsoft.com/office/drawing/2014/main" id="{422BCED7-D513-5B95-20D5-604866E48B51}"/>
              </a:ext>
            </a:extLst>
          </p:cNvPr>
          <p:cNvGraphicFramePr/>
          <p:nvPr/>
        </p:nvGraphicFramePr>
        <p:xfrm>
          <a:off x="492370" y="605896"/>
          <a:ext cx="3084844" cy="564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8" name="Picture 2">
            <a:extLst>
              <a:ext uri="{FF2B5EF4-FFF2-40B4-BE49-F238E27FC236}">
                <a16:creationId xmlns:a16="http://schemas.microsoft.com/office/drawing/2014/main" id="{CC965392-E319-BB74-1322-534B2EDEF4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8691" y="0"/>
            <a:ext cx="7192963" cy="6120108"/>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EB8E2A89-B6B3-86D9-B47F-4DA841E07540}"/>
              </a:ext>
            </a:extLst>
          </p:cNvPr>
          <p:cNvSpPr>
            <a:spLocks noGrp="1"/>
          </p:cNvSpPr>
          <p:nvPr>
            <p:ph type="sldNum" sz="quarter" idx="12"/>
          </p:nvPr>
        </p:nvSpPr>
        <p:spPr/>
        <p:txBody>
          <a:bodyPr/>
          <a:lstStyle/>
          <a:p>
            <a:fld id="{A4D8B171-25EA-4950-AA82-4F9485406C51}" type="slidenum">
              <a:rPr lang="fr-FR" smtClean="0">
                <a:solidFill>
                  <a:schemeClr val="tx1"/>
                </a:solidFill>
              </a:rPr>
              <a:t>35</a:t>
            </a:fld>
            <a:endParaRPr lang="fr-FR">
              <a:solidFill>
                <a:schemeClr val="tx1"/>
              </a:solidFill>
            </a:endParaRPr>
          </a:p>
        </p:txBody>
      </p:sp>
    </p:spTree>
    <p:extLst>
      <p:ext uri="{BB962C8B-B14F-4D97-AF65-F5344CB8AC3E}">
        <p14:creationId xmlns:p14="http://schemas.microsoft.com/office/powerpoint/2010/main" val="1649518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3DE119-5150-3A9B-8530-A720A3026C2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17DEB10-69DE-6D85-2E89-398275FB0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4C4F5A71-25F0-7EBE-B8B8-16151D6AB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79727CE0-09B1-D60F-C3FF-B69C63C125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8F71A45A-5D62-CB65-5343-CCD99105F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FDBAC694-3F05-7899-B109-E5FA14C509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8" name="Rectangle 17">
            <a:extLst>
              <a:ext uri="{FF2B5EF4-FFF2-40B4-BE49-F238E27FC236}">
                <a16:creationId xmlns:a16="http://schemas.microsoft.com/office/drawing/2014/main" id="{C00C9790-8FA3-5259-FCA4-A4A6F2876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graphicFrame>
        <p:nvGraphicFramePr>
          <p:cNvPr id="20" name="Titre 1">
            <a:extLst>
              <a:ext uri="{FF2B5EF4-FFF2-40B4-BE49-F238E27FC236}">
                <a16:creationId xmlns:a16="http://schemas.microsoft.com/office/drawing/2014/main" id="{BAF50A4A-57A6-A5C3-EBD5-24E84AE28C35}"/>
              </a:ext>
            </a:extLst>
          </p:cNvPr>
          <p:cNvGraphicFramePr/>
          <p:nvPr/>
        </p:nvGraphicFramePr>
        <p:xfrm>
          <a:off x="492370" y="605896"/>
          <a:ext cx="3084844" cy="564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ce réservé du numéro de diapositive 2">
            <a:extLst>
              <a:ext uri="{FF2B5EF4-FFF2-40B4-BE49-F238E27FC236}">
                <a16:creationId xmlns:a16="http://schemas.microsoft.com/office/drawing/2014/main" id="{FFB76345-64E2-BF74-A8DA-18491A55B220}"/>
              </a:ext>
            </a:extLst>
          </p:cNvPr>
          <p:cNvSpPr>
            <a:spLocks noGrp="1"/>
          </p:cNvSpPr>
          <p:nvPr>
            <p:ph type="sldNum" sz="quarter" idx="12"/>
          </p:nvPr>
        </p:nvSpPr>
        <p:spPr/>
        <p:txBody>
          <a:bodyPr/>
          <a:lstStyle/>
          <a:p>
            <a:fld id="{A4D8B171-25EA-4950-AA82-4F9485406C51}" type="slidenum">
              <a:rPr lang="fr-FR" smtClean="0">
                <a:solidFill>
                  <a:schemeClr val="tx1"/>
                </a:solidFill>
              </a:rPr>
              <a:t>36</a:t>
            </a:fld>
            <a:endParaRPr lang="fr-FR">
              <a:solidFill>
                <a:schemeClr val="tx1"/>
              </a:solidFill>
            </a:endParaRPr>
          </a:p>
        </p:txBody>
      </p:sp>
      <p:pic>
        <p:nvPicPr>
          <p:cNvPr id="4" name="Image 3">
            <a:extLst>
              <a:ext uri="{FF2B5EF4-FFF2-40B4-BE49-F238E27FC236}">
                <a16:creationId xmlns:a16="http://schemas.microsoft.com/office/drawing/2014/main" id="{291872AA-6D4C-9F28-9CA4-F75D3B10E98D}"/>
              </a:ext>
            </a:extLst>
          </p:cNvPr>
          <p:cNvPicPr>
            <a:picLocks noChangeAspect="1"/>
          </p:cNvPicPr>
          <p:nvPr/>
        </p:nvPicPr>
        <p:blipFill>
          <a:blip r:embed="rId8"/>
          <a:stretch>
            <a:fillRect/>
          </a:stretch>
        </p:blipFill>
        <p:spPr>
          <a:xfrm>
            <a:off x="4040071" y="360641"/>
            <a:ext cx="8085774" cy="5891463"/>
          </a:xfrm>
          <a:prstGeom prst="rect">
            <a:avLst/>
          </a:prstGeom>
        </p:spPr>
      </p:pic>
    </p:spTree>
    <p:extLst>
      <p:ext uri="{BB962C8B-B14F-4D97-AF65-F5344CB8AC3E}">
        <p14:creationId xmlns:p14="http://schemas.microsoft.com/office/powerpoint/2010/main" val="3378399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EF5905-EA4C-F12E-9EFF-38F6F75EFB3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C4A7CC3-C329-5B36-1E6F-04DA9F5A7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11CA2234-7264-35A3-5836-743C5CCA5D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BC091BA8-994A-E6DB-C05E-297BB1CC9C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98A9FCD-6334-084C-9C1B-E15FCA1A4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EBA8D594-3DDE-F5B6-6F83-EA9D66307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8" name="Rectangle 17">
            <a:extLst>
              <a:ext uri="{FF2B5EF4-FFF2-40B4-BE49-F238E27FC236}">
                <a16:creationId xmlns:a16="http://schemas.microsoft.com/office/drawing/2014/main" id="{CCB87F20-97D1-B3A6-928B-DE1A7B792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graphicFrame>
        <p:nvGraphicFramePr>
          <p:cNvPr id="20" name="Titre 1">
            <a:extLst>
              <a:ext uri="{FF2B5EF4-FFF2-40B4-BE49-F238E27FC236}">
                <a16:creationId xmlns:a16="http://schemas.microsoft.com/office/drawing/2014/main" id="{444ED9CC-46BF-1EB1-763E-B91282DFA981}"/>
              </a:ext>
            </a:extLst>
          </p:cNvPr>
          <p:cNvGraphicFramePr/>
          <p:nvPr/>
        </p:nvGraphicFramePr>
        <p:xfrm>
          <a:off x="492370" y="605896"/>
          <a:ext cx="3084844" cy="564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146" name="Picture 2">
            <a:extLst>
              <a:ext uri="{FF2B5EF4-FFF2-40B4-BE49-F238E27FC236}">
                <a16:creationId xmlns:a16="http://schemas.microsoft.com/office/drawing/2014/main" id="{3DBC41A9-54BA-8882-B7BE-A498A4303D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2567" y="0"/>
            <a:ext cx="7192963" cy="6015789"/>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5D488877-3A87-17AD-C4A3-7C776FC0DD81}"/>
              </a:ext>
            </a:extLst>
          </p:cNvPr>
          <p:cNvSpPr>
            <a:spLocks noGrp="1"/>
          </p:cNvSpPr>
          <p:nvPr>
            <p:ph type="sldNum" sz="quarter" idx="12"/>
          </p:nvPr>
        </p:nvSpPr>
        <p:spPr/>
        <p:txBody>
          <a:bodyPr/>
          <a:lstStyle/>
          <a:p>
            <a:fld id="{A4D8B171-25EA-4950-AA82-4F9485406C51}" type="slidenum">
              <a:rPr lang="fr-FR" smtClean="0">
                <a:solidFill>
                  <a:schemeClr val="tx1"/>
                </a:solidFill>
              </a:rPr>
              <a:t>37</a:t>
            </a:fld>
            <a:endParaRPr lang="fr-FR">
              <a:solidFill>
                <a:schemeClr val="tx1"/>
              </a:solidFill>
            </a:endParaRPr>
          </a:p>
        </p:txBody>
      </p:sp>
    </p:spTree>
    <p:extLst>
      <p:ext uri="{BB962C8B-B14F-4D97-AF65-F5344CB8AC3E}">
        <p14:creationId xmlns:p14="http://schemas.microsoft.com/office/powerpoint/2010/main" val="3554503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DA2FC1-D25E-26E6-3EC0-4F0C9360FA2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9D28CB1-E7C6-1F02-28FA-3F40C3B84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E4591910-C107-5FFB-35EF-7DB46FF66E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6F052394-AA67-0DC8-B9CF-5AD23FF3DE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21422602-A477-7F57-2F9D-377DE44F1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E76CAC60-C929-CB9D-188C-A15E6CC9D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8" name="Rectangle 17">
            <a:extLst>
              <a:ext uri="{FF2B5EF4-FFF2-40B4-BE49-F238E27FC236}">
                <a16:creationId xmlns:a16="http://schemas.microsoft.com/office/drawing/2014/main" id="{380E7A58-7808-81E1-60E4-8DA65BCA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graphicFrame>
        <p:nvGraphicFramePr>
          <p:cNvPr id="20" name="Titre 1">
            <a:extLst>
              <a:ext uri="{FF2B5EF4-FFF2-40B4-BE49-F238E27FC236}">
                <a16:creationId xmlns:a16="http://schemas.microsoft.com/office/drawing/2014/main" id="{C3D70700-81FB-794A-E8D7-EB8B5AF30723}"/>
              </a:ext>
            </a:extLst>
          </p:cNvPr>
          <p:cNvGraphicFramePr/>
          <p:nvPr/>
        </p:nvGraphicFramePr>
        <p:xfrm>
          <a:off x="492370" y="605896"/>
          <a:ext cx="3084844" cy="564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170" name="Picture 2">
            <a:extLst>
              <a:ext uri="{FF2B5EF4-FFF2-40B4-BE49-F238E27FC236}">
                <a16:creationId xmlns:a16="http://schemas.microsoft.com/office/drawing/2014/main" id="{C88936C2-E4EE-458C-7D8E-3A69220692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0035" y="-33090"/>
            <a:ext cx="6835775" cy="6285194"/>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3FF06E5C-928F-EAB7-1EBB-4C0335FEEE2C}"/>
              </a:ext>
            </a:extLst>
          </p:cNvPr>
          <p:cNvSpPr>
            <a:spLocks noGrp="1"/>
          </p:cNvSpPr>
          <p:nvPr>
            <p:ph type="sldNum" sz="quarter" idx="12"/>
          </p:nvPr>
        </p:nvSpPr>
        <p:spPr/>
        <p:txBody>
          <a:bodyPr/>
          <a:lstStyle/>
          <a:p>
            <a:fld id="{A4D8B171-25EA-4950-AA82-4F9485406C51}" type="slidenum">
              <a:rPr lang="fr-FR" smtClean="0">
                <a:solidFill>
                  <a:schemeClr val="tx1"/>
                </a:solidFill>
              </a:rPr>
              <a:t>38</a:t>
            </a:fld>
            <a:endParaRPr lang="fr-FR">
              <a:solidFill>
                <a:schemeClr val="tx1"/>
              </a:solidFill>
            </a:endParaRPr>
          </a:p>
        </p:txBody>
      </p:sp>
    </p:spTree>
    <p:extLst>
      <p:ext uri="{BB962C8B-B14F-4D97-AF65-F5344CB8AC3E}">
        <p14:creationId xmlns:p14="http://schemas.microsoft.com/office/powerpoint/2010/main" val="39412823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611B57-D35A-7136-1739-7C8EA840889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3D68958-AA46-54D9-DB85-F9D321263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7DB1342A-A83F-7695-66A0-D7E4FAF28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43C57074-E788-08F2-3C19-CEE24EF14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8C00A40-6914-A0DE-D2F3-8B8A517E5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A9D7091A-C1AA-FB77-044F-220E181A3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8" name="Rectangle 17">
            <a:extLst>
              <a:ext uri="{FF2B5EF4-FFF2-40B4-BE49-F238E27FC236}">
                <a16:creationId xmlns:a16="http://schemas.microsoft.com/office/drawing/2014/main" id="{5A6E25BE-3AF2-EABC-2B03-986D255C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graphicFrame>
        <p:nvGraphicFramePr>
          <p:cNvPr id="20" name="Titre 1">
            <a:extLst>
              <a:ext uri="{FF2B5EF4-FFF2-40B4-BE49-F238E27FC236}">
                <a16:creationId xmlns:a16="http://schemas.microsoft.com/office/drawing/2014/main" id="{201F5297-21F1-7178-708D-6A5EC6AD2A46}"/>
              </a:ext>
            </a:extLst>
          </p:cNvPr>
          <p:cNvGraphicFramePr/>
          <p:nvPr/>
        </p:nvGraphicFramePr>
        <p:xfrm>
          <a:off x="492370" y="605896"/>
          <a:ext cx="3084844" cy="564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218" name="Picture 2">
            <a:extLst>
              <a:ext uri="{FF2B5EF4-FFF2-40B4-BE49-F238E27FC236}">
                <a16:creationId xmlns:a16="http://schemas.microsoft.com/office/drawing/2014/main" id="{58BAC0A9-5C69-737C-BC5E-F8255A9659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8376" y="332508"/>
            <a:ext cx="7691951" cy="6067805"/>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439328E5-110F-C897-DBF1-88294210CB72}"/>
              </a:ext>
            </a:extLst>
          </p:cNvPr>
          <p:cNvSpPr>
            <a:spLocks noGrp="1"/>
          </p:cNvSpPr>
          <p:nvPr>
            <p:ph type="sldNum" sz="quarter" idx="12"/>
          </p:nvPr>
        </p:nvSpPr>
        <p:spPr/>
        <p:txBody>
          <a:bodyPr/>
          <a:lstStyle/>
          <a:p>
            <a:fld id="{A4D8B171-25EA-4950-AA82-4F9485406C51}" type="slidenum">
              <a:rPr lang="fr-FR" smtClean="0">
                <a:solidFill>
                  <a:schemeClr val="tx1"/>
                </a:solidFill>
              </a:rPr>
              <a:t>39</a:t>
            </a:fld>
            <a:endParaRPr lang="fr-FR">
              <a:solidFill>
                <a:schemeClr val="tx1"/>
              </a:solidFill>
            </a:endParaRPr>
          </a:p>
        </p:txBody>
      </p:sp>
    </p:spTree>
    <p:extLst>
      <p:ext uri="{BB962C8B-B14F-4D97-AF65-F5344CB8AC3E}">
        <p14:creationId xmlns:p14="http://schemas.microsoft.com/office/powerpoint/2010/main" val="1014876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2" name="Titre 1">
            <a:extLst>
              <a:ext uri="{FF2B5EF4-FFF2-40B4-BE49-F238E27FC236}">
                <a16:creationId xmlns:a16="http://schemas.microsoft.com/office/drawing/2014/main" id="{1CC46C14-445C-ABEC-B5EC-05581C351F25}"/>
              </a:ext>
            </a:extLst>
          </p:cNvPr>
          <p:cNvSpPr txBox="1">
            <a:spLocks/>
          </p:cNvSpPr>
          <p:nvPr/>
        </p:nvSpPr>
        <p:spPr>
          <a:xfrm>
            <a:off x="492370" y="605896"/>
            <a:ext cx="3084844" cy="56462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fr-FR" sz="3600" noProof="0" dirty="0">
                <a:solidFill>
                  <a:srgbClr val="FFFFFF"/>
                </a:solidFill>
              </a:rPr>
              <a:t>Analyse Exploratoire </a:t>
            </a:r>
          </a:p>
        </p:txBody>
      </p:sp>
      <p:sp>
        <p:nvSpPr>
          <p:cNvPr id="18" name="Rectangle 17">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3" name="Espace réservé du contenu 2">
            <a:extLst>
              <a:ext uri="{FF2B5EF4-FFF2-40B4-BE49-F238E27FC236}">
                <a16:creationId xmlns:a16="http://schemas.microsoft.com/office/drawing/2014/main" id="{87286E50-FA5C-BF29-3305-47D4F0622D0C}"/>
              </a:ext>
            </a:extLst>
          </p:cNvPr>
          <p:cNvSpPr txBox="1">
            <a:spLocks/>
          </p:cNvSpPr>
          <p:nvPr/>
        </p:nvSpPr>
        <p:spPr>
          <a:xfrm>
            <a:off x="4742016" y="605896"/>
            <a:ext cx="6413663" cy="5646208"/>
          </a:xfrm>
          <a:prstGeom prst="rect">
            <a:avLst/>
          </a:prstGeom>
        </p:spPr>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lvl="0" indent="-342900">
              <a:spcAft>
                <a:spcPts val="800"/>
              </a:spcAft>
              <a:buFont typeface="Calibri" panose="020F0502020204030204" pitchFamily="34" charset="0"/>
              <a:buAutoNum type="arabicPeriod" startAt="2"/>
              <a:tabLst>
                <a:tab pos="457200" algn="l"/>
              </a:tabLst>
            </a:pPr>
            <a:r>
              <a:rPr lang="fr-FR" b="1" noProof="0" dirty="0"/>
              <a:t>Préparation des Données</a:t>
            </a:r>
          </a:p>
          <a:p>
            <a:pPr marL="742950" lvl="1" indent="-285750">
              <a:spcAft>
                <a:spcPts val="0"/>
              </a:spcAft>
              <a:buSzPts val="1000"/>
              <a:buFont typeface="Calibri" panose="020F0502020204030204" pitchFamily="34" charset="0"/>
              <a:buChar char="o"/>
              <a:tabLst>
                <a:tab pos="914400" algn="l"/>
              </a:tabLst>
            </a:pPr>
            <a:r>
              <a:rPr lang="fr-FR" b="1" noProof="0" dirty="0"/>
              <a:t>Importation des packages et des librairies:</a:t>
            </a:r>
          </a:p>
          <a:p>
            <a:pPr lvl="1">
              <a:spcAft>
                <a:spcPts val="800"/>
              </a:spcAft>
              <a:buSzPts val="1000"/>
              <a:buFont typeface="Calibri" panose="020F0502020204030204" pitchFamily="34" charset="0"/>
              <a:buChar char="•"/>
              <a:tabLst>
                <a:tab pos="914400" algn="l"/>
              </a:tabLst>
            </a:pPr>
            <a:r>
              <a:rPr lang="fr-FR" noProof="0" dirty="0"/>
              <a:t>Liste des librairies utilisées (ex : Pandas, </a:t>
            </a:r>
            <a:r>
              <a:rPr lang="fr-FR" noProof="0" dirty="0" err="1"/>
              <a:t>NumPy</a:t>
            </a:r>
            <a:r>
              <a:rPr lang="fr-FR" noProof="0" dirty="0"/>
              <a:t>, </a:t>
            </a:r>
            <a:r>
              <a:rPr lang="fr-FR" noProof="0" dirty="0" err="1"/>
              <a:t>Matplotlib</a:t>
            </a:r>
            <a:r>
              <a:rPr lang="fr-FR" noProof="0" dirty="0"/>
              <a:t>, etc.)</a:t>
            </a:r>
          </a:p>
          <a:p>
            <a:pPr marL="742950" lvl="1" indent="-285750">
              <a:spcAft>
                <a:spcPts val="800"/>
              </a:spcAft>
              <a:buSzPts val="1000"/>
              <a:buFont typeface="Calibri" panose="020F0502020204030204" pitchFamily="34" charset="0"/>
              <a:buChar char="o"/>
              <a:tabLst>
                <a:tab pos="914400" algn="l"/>
              </a:tabLst>
            </a:pPr>
            <a:r>
              <a:rPr lang="fr-FR" b="1" noProof="0" dirty="0"/>
              <a:t>Importation des fichiers CSV:</a:t>
            </a:r>
          </a:p>
          <a:p>
            <a:pPr lvl="1">
              <a:spcBef>
                <a:spcPts val="0"/>
              </a:spcBef>
              <a:spcAft>
                <a:spcPts val="0"/>
              </a:spcAft>
              <a:buSzPts val="1000"/>
              <a:buFont typeface="Calibri" panose="020F0502020204030204" pitchFamily="34" charset="0"/>
              <a:buChar char="•"/>
              <a:tabLst>
                <a:tab pos="914400" algn="l"/>
              </a:tabLst>
            </a:pPr>
            <a:r>
              <a:rPr lang="fr-FR" noProof="0" dirty="0"/>
              <a:t>Ouvrir le fichier CSV : </a:t>
            </a:r>
            <a:r>
              <a:rPr lang="fr-FR" noProof="0" dirty="0" err="1"/>
              <a:t>df</a:t>
            </a:r>
            <a:r>
              <a:rPr lang="fr-FR" noProof="0" dirty="0"/>
              <a:t> = </a:t>
            </a:r>
            <a:r>
              <a:rPr lang="fr-FR" noProof="0" dirty="0" err="1"/>
              <a:t>pd.read_csv</a:t>
            </a:r>
            <a:r>
              <a:rPr lang="fr-FR" noProof="0" dirty="0"/>
              <a:t>('2016_Building_Energy_Benchmarking.csv’) </a:t>
            </a:r>
          </a:p>
          <a:p>
            <a:pPr lvl="1">
              <a:spcBef>
                <a:spcPts val="0"/>
              </a:spcBef>
              <a:spcAft>
                <a:spcPts val="0"/>
              </a:spcAft>
              <a:buSzPts val="1000"/>
              <a:buFont typeface="Calibri" panose="020F0502020204030204" pitchFamily="34" charset="0"/>
              <a:buChar char="•"/>
              <a:tabLst>
                <a:tab pos="914400" algn="l"/>
              </a:tabLst>
            </a:pPr>
            <a:r>
              <a:rPr lang="fr-FR" noProof="0" dirty="0"/>
              <a:t>Le fichier contient 3377 lignes et 46 colonnes </a:t>
            </a:r>
          </a:p>
          <a:p>
            <a:pPr lvl="1">
              <a:spcBef>
                <a:spcPts val="0"/>
              </a:spcBef>
              <a:spcAft>
                <a:spcPts val="0"/>
              </a:spcAft>
              <a:buSzPts val="1000"/>
              <a:tabLst>
                <a:tab pos="914400" algn="l"/>
              </a:tabLst>
            </a:pPr>
            <a:endParaRPr lang="fr-FR" noProof="0" dirty="0"/>
          </a:p>
        </p:txBody>
      </p:sp>
      <p:sp>
        <p:nvSpPr>
          <p:cNvPr id="5" name="Espace réservé du numéro de diapositive 4">
            <a:extLst>
              <a:ext uri="{FF2B5EF4-FFF2-40B4-BE49-F238E27FC236}">
                <a16:creationId xmlns:a16="http://schemas.microsoft.com/office/drawing/2014/main" id="{E58959C8-11C3-D399-FF33-0AD3AB8BC1B7}"/>
              </a:ext>
            </a:extLst>
          </p:cNvPr>
          <p:cNvSpPr>
            <a:spLocks noGrp="1"/>
          </p:cNvSpPr>
          <p:nvPr>
            <p:ph type="sldNum" sz="quarter" idx="12"/>
          </p:nvPr>
        </p:nvSpPr>
        <p:spPr>
          <a:ln>
            <a:solidFill>
              <a:schemeClr val="accent1"/>
            </a:solidFill>
          </a:ln>
        </p:spPr>
        <p:txBody>
          <a:bodyPr/>
          <a:lstStyle/>
          <a:p>
            <a:fld id="{A4D8B171-25EA-4950-AA82-4F9485406C51}" type="slidenum">
              <a:rPr lang="fr-FR" smtClean="0">
                <a:solidFill>
                  <a:schemeClr val="tx1"/>
                </a:solidFill>
              </a:rPr>
              <a:t>4</a:t>
            </a:fld>
            <a:endParaRPr lang="fr-FR">
              <a:solidFill>
                <a:schemeClr val="tx1"/>
              </a:solidFill>
            </a:endParaRPr>
          </a:p>
        </p:txBody>
      </p:sp>
    </p:spTree>
    <p:extLst>
      <p:ext uri="{BB962C8B-B14F-4D97-AF65-F5344CB8AC3E}">
        <p14:creationId xmlns:p14="http://schemas.microsoft.com/office/powerpoint/2010/main" val="21585013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95B796-5EED-9C80-2BA0-ADBEF0B42A3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E9125E6-1F4D-53B6-798A-DDFF6D7284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E58AC034-9CED-A705-074B-773DDEB64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4F67413E-E57F-C812-64F1-094E3D3DC9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6159572-32C5-A3F1-DA9A-FD51F65E26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56C8284B-1A41-3CEC-F068-A6BD6AEB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8" name="Rectangle 17">
            <a:extLst>
              <a:ext uri="{FF2B5EF4-FFF2-40B4-BE49-F238E27FC236}">
                <a16:creationId xmlns:a16="http://schemas.microsoft.com/office/drawing/2014/main" id="{A6A58D5B-7527-3AEA-DFF7-E1FC53B2C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graphicFrame>
        <p:nvGraphicFramePr>
          <p:cNvPr id="20" name="Titre 1">
            <a:extLst>
              <a:ext uri="{FF2B5EF4-FFF2-40B4-BE49-F238E27FC236}">
                <a16:creationId xmlns:a16="http://schemas.microsoft.com/office/drawing/2014/main" id="{E57591D8-45DC-0FFC-C699-C96C64960D13}"/>
              </a:ext>
            </a:extLst>
          </p:cNvPr>
          <p:cNvGraphicFramePr/>
          <p:nvPr>
            <p:extLst>
              <p:ext uri="{D42A27DB-BD31-4B8C-83A1-F6EECF244321}">
                <p14:modId xmlns:p14="http://schemas.microsoft.com/office/powerpoint/2010/main" val="3216570528"/>
              </p:ext>
            </p:extLst>
          </p:nvPr>
        </p:nvGraphicFramePr>
        <p:xfrm>
          <a:off x="492370" y="605896"/>
          <a:ext cx="3084844" cy="564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3" name="ZoneTexte 6">
            <a:extLst>
              <a:ext uri="{FF2B5EF4-FFF2-40B4-BE49-F238E27FC236}">
                <a16:creationId xmlns:a16="http://schemas.microsoft.com/office/drawing/2014/main" id="{278DF641-8001-7193-A3D8-5B9482AF68BC}"/>
              </a:ext>
            </a:extLst>
          </p:cNvPr>
          <p:cNvGraphicFramePr/>
          <p:nvPr>
            <p:extLst>
              <p:ext uri="{D42A27DB-BD31-4B8C-83A1-F6EECF244321}">
                <p14:modId xmlns:p14="http://schemas.microsoft.com/office/powerpoint/2010/main" val="604423931"/>
              </p:ext>
            </p:extLst>
          </p:nvPr>
        </p:nvGraphicFramePr>
        <p:xfrm>
          <a:off x="4278376" y="519124"/>
          <a:ext cx="7907939" cy="56323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3" name="Espace réservé du numéro de diapositive 12">
            <a:extLst>
              <a:ext uri="{FF2B5EF4-FFF2-40B4-BE49-F238E27FC236}">
                <a16:creationId xmlns:a16="http://schemas.microsoft.com/office/drawing/2014/main" id="{F342BF3A-AECA-C3D3-31C2-3458E09575DF}"/>
              </a:ext>
            </a:extLst>
          </p:cNvPr>
          <p:cNvSpPr>
            <a:spLocks noGrp="1"/>
          </p:cNvSpPr>
          <p:nvPr>
            <p:ph type="sldNum" sz="quarter" idx="12"/>
          </p:nvPr>
        </p:nvSpPr>
        <p:spPr/>
        <p:txBody>
          <a:bodyPr/>
          <a:lstStyle/>
          <a:p>
            <a:fld id="{A4D8B171-25EA-4950-AA82-4F9485406C51}" type="slidenum">
              <a:rPr lang="fr-FR" smtClean="0">
                <a:solidFill>
                  <a:schemeClr val="tx1"/>
                </a:solidFill>
              </a:rPr>
              <a:t>40</a:t>
            </a:fld>
            <a:endParaRPr lang="fr-FR">
              <a:solidFill>
                <a:schemeClr val="tx1"/>
              </a:solidFill>
            </a:endParaRPr>
          </a:p>
        </p:txBody>
      </p:sp>
    </p:spTree>
    <p:extLst>
      <p:ext uri="{BB962C8B-B14F-4D97-AF65-F5344CB8AC3E}">
        <p14:creationId xmlns:p14="http://schemas.microsoft.com/office/powerpoint/2010/main" val="2023578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23" name="Rectangle 2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24" name="Straight Connector 1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26" name="Rectangle 2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2" name="Titre 1">
            <a:extLst>
              <a:ext uri="{FF2B5EF4-FFF2-40B4-BE49-F238E27FC236}">
                <a16:creationId xmlns:a16="http://schemas.microsoft.com/office/drawing/2014/main" id="{1CC46C14-445C-ABEC-B5EC-05581C351F25}"/>
              </a:ext>
            </a:extLst>
          </p:cNvPr>
          <p:cNvSpPr txBox="1">
            <a:spLocks/>
          </p:cNvSpPr>
          <p:nvPr/>
        </p:nvSpPr>
        <p:spPr>
          <a:xfrm>
            <a:off x="492370" y="516835"/>
            <a:ext cx="3084844" cy="21038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fr-FR" sz="3600" noProof="0" dirty="0">
                <a:solidFill>
                  <a:srgbClr val="FFFFFF"/>
                </a:solidFill>
              </a:rPr>
              <a:t>Analyse Exploratoire </a:t>
            </a:r>
          </a:p>
        </p:txBody>
      </p:sp>
      <p:sp>
        <p:nvSpPr>
          <p:cNvPr id="3" name="Espace réservé du contenu 2">
            <a:extLst>
              <a:ext uri="{FF2B5EF4-FFF2-40B4-BE49-F238E27FC236}">
                <a16:creationId xmlns:a16="http://schemas.microsoft.com/office/drawing/2014/main" id="{87286E50-FA5C-BF29-3305-47D4F0622D0C}"/>
              </a:ext>
            </a:extLst>
          </p:cNvPr>
          <p:cNvSpPr txBox="1">
            <a:spLocks/>
          </p:cNvSpPr>
          <p:nvPr/>
        </p:nvSpPr>
        <p:spPr>
          <a:xfrm>
            <a:off x="69693" y="2653800"/>
            <a:ext cx="398111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42950" lvl="1" indent="-285750">
              <a:spcBef>
                <a:spcPts val="0"/>
              </a:spcBef>
              <a:spcAft>
                <a:spcPts val="600"/>
              </a:spcAft>
              <a:buClr>
                <a:schemeClr val="tx1">
                  <a:lumMod val="95000"/>
                  <a:lumOff val="5000"/>
                </a:schemeClr>
              </a:buClr>
              <a:buSzPts val="1000"/>
              <a:buFont typeface="Wingdings" panose="05000000000000000000" pitchFamily="2" charset="2"/>
              <a:buChar char="v"/>
              <a:tabLst>
                <a:tab pos="914400" algn="l"/>
              </a:tabLst>
            </a:pPr>
            <a:r>
              <a:rPr lang="fr-FR" sz="2400" b="1" noProof="0" dirty="0">
                <a:solidFill>
                  <a:srgbClr val="FFFFFF"/>
                </a:solidFill>
              </a:rPr>
              <a:t>Analyse de </a:t>
            </a:r>
            <a:r>
              <a:rPr lang="fr-FR" sz="2400" b="1" noProof="0" dirty="0" err="1">
                <a:solidFill>
                  <a:srgbClr val="FFFFFF"/>
                </a:solidFill>
              </a:rPr>
              <a:t>df</a:t>
            </a:r>
            <a:r>
              <a:rPr lang="fr-FR" sz="2400" b="1" noProof="0" dirty="0">
                <a:solidFill>
                  <a:srgbClr val="FFFFFF"/>
                </a:solidFill>
              </a:rPr>
              <a:t>:</a:t>
            </a:r>
          </a:p>
          <a:p>
            <a:pPr marL="457200" lvl="1" indent="0">
              <a:spcBef>
                <a:spcPts val="0"/>
              </a:spcBef>
              <a:spcAft>
                <a:spcPts val="600"/>
              </a:spcAft>
              <a:buClr>
                <a:schemeClr val="tx1">
                  <a:lumMod val="95000"/>
                  <a:lumOff val="5000"/>
                </a:schemeClr>
              </a:buClr>
              <a:buSzPts val="1000"/>
              <a:buNone/>
              <a:tabLst>
                <a:tab pos="914400" algn="l"/>
              </a:tabLst>
            </a:pPr>
            <a:endParaRPr lang="fr-FR" sz="2400" b="1" noProof="0" dirty="0">
              <a:solidFill>
                <a:srgbClr val="FFFFFF"/>
              </a:solidFill>
            </a:endParaRPr>
          </a:p>
          <a:p>
            <a:pPr marL="800100" lvl="1" indent="-342900">
              <a:spcBef>
                <a:spcPts val="0"/>
              </a:spcBef>
              <a:spcAft>
                <a:spcPts val="600"/>
              </a:spcAft>
              <a:buClr>
                <a:schemeClr val="tx1">
                  <a:lumMod val="95000"/>
                  <a:lumOff val="5000"/>
                </a:schemeClr>
              </a:buClr>
              <a:buSzPts val="1000"/>
              <a:buFont typeface="Wingdings" panose="05000000000000000000" pitchFamily="2" charset="2"/>
              <a:buChar char="Ø"/>
              <a:tabLst>
                <a:tab pos="914400" algn="l"/>
              </a:tabLst>
            </a:pPr>
            <a:r>
              <a:rPr lang="fr-FR" sz="2000" noProof="0" dirty="0">
                <a:solidFill>
                  <a:srgbClr val="FFFFFF"/>
                </a:solidFill>
              </a:rPr>
              <a:t>Qualité des Données : Visualisation des données manquantes </a:t>
            </a:r>
          </a:p>
          <a:p>
            <a:pPr marL="742950" lvl="1" indent="-285750">
              <a:spcBef>
                <a:spcPts val="0"/>
              </a:spcBef>
              <a:spcAft>
                <a:spcPts val="600"/>
              </a:spcAft>
              <a:buSzPts val="1000"/>
              <a:buFont typeface="Arial" panose="020B0604020202020204" pitchFamily="34" charset="0"/>
              <a:buChar char="•"/>
              <a:tabLst>
                <a:tab pos="914400" algn="l"/>
              </a:tabLst>
            </a:pPr>
            <a:endParaRPr lang="fr-FR" sz="1500" noProof="0" dirty="0">
              <a:solidFill>
                <a:srgbClr val="FFFFFF"/>
              </a:solidFill>
            </a:endParaRPr>
          </a:p>
          <a:p>
            <a:pPr>
              <a:spcBef>
                <a:spcPts val="0"/>
              </a:spcBef>
              <a:spcAft>
                <a:spcPts val="600"/>
              </a:spcAft>
            </a:pPr>
            <a:endParaRPr lang="fr-FR" sz="1500" noProof="0" dirty="0">
              <a:solidFill>
                <a:srgbClr val="FFFFFF"/>
              </a:solidFill>
            </a:endParaRPr>
          </a:p>
        </p:txBody>
      </p:sp>
      <p:sp>
        <p:nvSpPr>
          <p:cNvPr id="21" name="Rectangle 2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pic>
        <p:nvPicPr>
          <p:cNvPr id="5" name="Image 4">
            <a:extLst>
              <a:ext uri="{FF2B5EF4-FFF2-40B4-BE49-F238E27FC236}">
                <a16:creationId xmlns:a16="http://schemas.microsoft.com/office/drawing/2014/main" id="{DDBC1AB9-0052-B700-EFC6-1BA949C52AAE}"/>
              </a:ext>
            </a:extLst>
          </p:cNvPr>
          <p:cNvPicPr>
            <a:picLocks noChangeAspect="1"/>
          </p:cNvPicPr>
          <p:nvPr/>
        </p:nvPicPr>
        <p:blipFill>
          <a:blip r:embed="rId3"/>
          <a:stretch>
            <a:fillRect/>
          </a:stretch>
        </p:blipFill>
        <p:spPr>
          <a:xfrm>
            <a:off x="4421514" y="516835"/>
            <a:ext cx="7278116" cy="5468113"/>
          </a:xfrm>
          <a:prstGeom prst="rect">
            <a:avLst/>
          </a:prstGeom>
        </p:spPr>
      </p:pic>
      <p:sp>
        <p:nvSpPr>
          <p:cNvPr id="6" name="Espace réservé du numéro de diapositive 5">
            <a:extLst>
              <a:ext uri="{FF2B5EF4-FFF2-40B4-BE49-F238E27FC236}">
                <a16:creationId xmlns:a16="http://schemas.microsoft.com/office/drawing/2014/main" id="{6C29973B-3E63-CF89-21A8-AB54A47F2AAD}"/>
              </a:ext>
            </a:extLst>
          </p:cNvPr>
          <p:cNvSpPr>
            <a:spLocks noGrp="1"/>
          </p:cNvSpPr>
          <p:nvPr>
            <p:ph type="sldNum" sz="quarter" idx="12"/>
          </p:nvPr>
        </p:nvSpPr>
        <p:spPr/>
        <p:txBody>
          <a:bodyPr/>
          <a:lstStyle/>
          <a:p>
            <a:fld id="{A4D8B171-25EA-4950-AA82-4F9485406C51}" type="slidenum">
              <a:rPr lang="fr-FR" smtClean="0">
                <a:solidFill>
                  <a:schemeClr val="tx1"/>
                </a:solidFill>
              </a:rPr>
              <a:t>5</a:t>
            </a:fld>
            <a:endParaRPr lang="fr-FR">
              <a:solidFill>
                <a:schemeClr val="tx1"/>
              </a:solidFill>
            </a:endParaRPr>
          </a:p>
        </p:txBody>
      </p:sp>
    </p:spTree>
    <p:extLst>
      <p:ext uri="{BB962C8B-B14F-4D97-AF65-F5344CB8AC3E}">
        <p14:creationId xmlns:p14="http://schemas.microsoft.com/office/powerpoint/2010/main" val="136577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33" name="Rectangle 3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35" name="Straight Connector 3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39" name="Rectangle 3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2" name="Titre 1">
            <a:extLst>
              <a:ext uri="{FF2B5EF4-FFF2-40B4-BE49-F238E27FC236}">
                <a16:creationId xmlns:a16="http://schemas.microsoft.com/office/drawing/2014/main" id="{1CC46C14-445C-ABEC-B5EC-05581C351F25}"/>
              </a:ext>
            </a:extLst>
          </p:cNvPr>
          <p:cNvSpPr txBox="1">
            <a:spLocks/>
          </p:cNvSpPr>
          <p:nvPr/>
        </p:nvSpPr>
        <p:spPr>
          <a:xfrm>
            <a:off x="492370" y="516835"/>
            <a:ext cx="3084844" cy="21038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fr-FR" sz="3600" noProof="0" dirty="0">
                <a:solidFill>
                  <a:srgbClr val="FFFFFF"/>
                </a:solidFill>
              </a:rPr>
              <a:t>Analyse Exploratoire </a:t>
            </a:r>
          </a:p>
        </p:txBody>
      </p:sp>
      <p:sp>
        <p:nvSpPr>
          <p:cNvPr id="3" name="Espace réservé du contenu 2">
            <a:extLst>
              <a:ext uri="{FF2B5EF4-FFF2-40B4-BE49-F238E27FC236}">
                <a16:creationId xmlns:a16="http://schemas.microsoft.com/office/drawing/2014/main" id="{87286E50-FA5C-BF29-3305-47D4F0622D0C}"/>
              </a:ext>
            </a:extLst>
          </p:cNvPr>
          <p:cNvSpPr txBox="1">
            <a:spLocks/>
          </p:cNvSpPr>
          <p:nvPr/>
        </p:nvSpPr>
        <p:spPr>
          <a:xfrm>
            <a:off x="5685" y="2653800"/>
            <a:ext cx="4028700"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00100" lvl="1" indent="-342900">
              <a:spcBef>
                <a:spcPts val="0"/>
              </a:spcBef>
              <a:spcAft>
                <a:spcPts val="600"/>
              </a:spcAft>
              <a:buClr>
                <a:schemeClr val="tx1">
                  <a:lumMod val="95000"/>
                  <a:lumOff val="5000"/>
                </a:schemeClr>
              </a:buClr>
              <a:buSzPts val="1000"/>
              <a:buFont typeface="Wingdings" panose="05000000000000000000" pitchFamily="2" charset="2"/>
              <a:buChar char="v"/>
              <a:tabLst>
                <a:tab pos="914400" algn="l"/>
              </a:tabLst>
            </a:pPr>
            <a:r>
              <a:rPr lang="fr-FR" sz="2400" b="1" noProof="0" dirty="0">
                <a:solidFill>
                  <a:srgbClr val="FFFFFF"/>
                </a:solidFill>
              </a:rPr>
              <a:t>Compréhension des </a:t>
            </a:r>
            <a:r>
              <a:rPr lang="fr-FR" sz="2400" b="1" noProof="0" dirty="0" err="1">
                <a:solidFill>
                  <a:srgbClr val="FFFFFF"/>
                </a:solidFill>
              </a:rPr>
              <a:t>meta-données</a:t>
            </a:r>
            <a:r>
              <a:rPr lang="fr-FR" sz="2400" b="1" noProof="0" dirty="0">
                <a:solidFill>
                  <a:srgbClr val="FFFFFF"/>
                </a:solidFill>
              </a:rPr>
              <a:t> : </a:t>
            </a:r>
          </a:p>
          <a:p>
            <a:pPr marL="742950" lvl="1" indent="-285750">
              <a:spcBef>
                <a:spcPts val="0"/>
              </a:spcBef>
              <a:spcAft>
                <a:spcPts val="600"/>
              </a:spcAft>
              <a:buSzPts val="1000"/>
              <a:buFont typeface="Calibri" panose="020F0502020204030204" pitchFamily="34" charset="0"/>
              <a:buChar char="o"/>
              <a:tabLst>
                <a:tab pos="914400" algn="l"/>
              </a:tabLst>
            </a:pPr>
            <a:endParaRPr lang="fr-FR" sz="1500" noProof="0" dirty="0">
              <a:solidFill>
                <a:srgbClr val="FFFFFF"/>
              </a:solidFill>
            </a:endParaRPr>
          </a:p>
          <a:p>
            <a:pPr>
              <a:spcBef>
                <a:spcPts val="0"/>
              </a:spcBef>
              <a:spcAft>
                <a:spcPts val="600"/>
              </a:spcAft>
            </a:pPr>
            <a:endParaRPr lang="fr-FR" sz="1500" noProof="0" dirty="0">
              <a:solidFill>
                <a:srgbClr val="FFFFFF"/>
              </a:solidFill>
            </a:endParaRPr>
          </a:p>
        </p:txBody>
      </p:sp>
      <p:sp>
        <p:nvSpPr>
          <p:cNvPr id="41" name="Rectangle 4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pic>
        <p:nvPicPr>
          <p:cNvPr id="5" name="Image 4">
            <a:extLst>
              <a:ext uri="{FF2B5EF4-FFF2-40B4-BE49-F238E27FC236}">
                <a16:creationId xmlns:a16="http://schemas.microsoft.com/office/drawing/2014/main" id="{7C74B69F-F5EB-4464-F1F2-F6D8D5CE919E}"/>
              </a:ext>
            </a:extLst>
          </p:cNvPr>
          <p:cNvPicPr>
            <a:picLocks noChangeAspect="1"/>
          </p:cNvPicPr>
          <p:nvPr/>
        </p:nvPicPr>
        <p:blipFill>
          <a:blip r:embed="rId3"/>
          <a:stretch>
            <a:fillRect/>
          </a:stretch>
        </p:blipFill>
        <p:spPr>
          <a:xfrm>
            <a:off x="4184597" y="1405144"/>
            <a:ext cx="8001718" cy="3712442"/>
          </a:xfrm>
          <a:prstGeom prst="rect">
            <a:avLst/>
          </a:prstGeom>
        </p:spPr>
      </p:pic>
      <p:sp>
        <p:nvSpPr>
          <p:cNvPr id="7" name="Espace réservé du numéro de diapositive 6">
            <a:extLst>
              <a:ext uri="{FF2B5EF4-FFF2-40B4-BE49-F238E27FC236}">
                <a16:creationId xmlns:a16="http://schemas.microsoft.com/office/drawing/2014/main" id="{4B137B66-9AAB-9F12-C9B1-C376C6AF814C}"/>
              </a:ext>
            </a:extLst>
          </p:cNvPr>
          <p:cNvSpPr>
            <a:spLocks noGrp="1"/>
          </p:cNvSpPr>
          <p:nvPr>
            <p:ph type="sldNum" sz="quarter" idx="12"/>
          </p:nvPr>
        </p:nvSpPr>
        <p:spPr/>
        <p:txBody>
          <a:bodyPr/>
          <a:lstStyle/>
          <a:p>
            <a:fld id="{A4D8B171-25EA-4950-AA82-4F9485406C51}" type="slidenum">
              <a:rPr lang="fr-FR" smtClean="0">
                <a:solidFill>
                  <a:schemeClr val="tx1"/>
                </a:solidFill>
              </a:rPr>
              <a:t>6</a:t>
            </a:fld>
            <a:endParaRPr lang="fr-FR">
              <a:solidFill>
                <a:schemeClr val="tx1"/>
              </a:solidFill>
            </a:endParaRPr>
          </a:p>
        </p:txBody>
      </p:sp>
    </p:spTree>
    <p:extLst>
      <p:ext uri="{BB962C8B-B14F-4D97-AF65-F5344CB8AC3E}">
        <p14:creationId xmlns:p14="http://schemas.microsoft.com/office/powerpoint/2010/main" val="1871517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a:p>
        </p:txBody>
      </p:sp>
      <p:sp>
        <p:nvSpPr>
          <p:cNvPr id="75" name="Rectangle 74">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a:p>
        </p:txBody>
      </p:sp>
      <p:cxnSp>
        <p:nvCxnSpPr>
          <p:cNvPr id="76" name="Straight Connector 11">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a:p>
        </p:txBody>
      </p:sp>
      <p:sp>
        <p:nvSpPr>
          <p:cNvPr id="78" name="Rectangle 77">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a:p>
        </p:txBody>
      </p:sp>
      <p:sp>
        <p:nvSpPr>
          <p:cNvPr id="79" name="Rectangle 78">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a:p>
        </p:txBody>
      </p:sp>
      <p:sp>
        <p:nvSpPr>
          <p:cNvPr id="8" name="ZoneTexte 7">
            <a:extLst>
              <a:ext uri="{FF2B5EF4-FFF2-40B4-BE49-F238E27FC236}">
                <a16:creationId xmlns:a16="http://schemas.microsoft.com/office/drawing/2014/main" id="{7308ED54-784F-32C9-2DF8-17F3CC5C2ABB}"/>
              </a:ext>
            </a:extLst>
          </p:cNvPr>
          <p:cNvSpPr txBox="1"/>
          <p:nvPr/>
        </p:nvSpPr>
        <p:spPr>
          <a:xfrm>
            <a:off x="4286865" y="265471"/>
            <a:ext cx="7590306" cy="5887253"/>
          </a:xfrm>
          <a:prstGeom prst="rect">
            <a:avLst/>
          </a:prstGeom>
          <a:noFill/>
        </p:spPr>
        <p:txBody>
          <a:bodyPr wrap="square" rtlCol="0">
            <a:spAutoFit/>
          </a:bodyPr>
          <a:lstStyle/>
          <a:p>
            <a:pPr marL="342900" lvl="0" indent="-342900">
              <a:lnSpc>
                <a:spcPct val="115000"/>
              </a:lnSpc>
              <a:buFont typeface="Symbol" panose="05050102010706020507" pitchFamily="18" charset="2"/>
              <a:buChar char=""/>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Recherche et suppression des colonnes vides : Suppression de la colonne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Comments</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qui était complètement vide.</a:t>
            </a:r>
          </a:p>
          <a:p>
            <a:pPr marL="342900" lvl="0" indent="-342900">
              <a:lnSpc>
                <a:spcPct val="115000"/>
              </a:lnSpc>
              <a:buFont typeface="Symbol" panose="05050102010706020507" pitchFamily="18" charset="2"/>
              <a:buChar char=""/>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Suppression de colonnes inutiles :</a:t>
            </a:r>
          </a:p>
          <a:p>
            <a:pPr marL="342900" lvl="0" indent="-342900">
              <a:lnSpc>
                <a:spcPct val="115000"/>
              </a:lnSpc>
              <a:buFont typeface="Symbol" panose="05050102010706020507" pitchFamily="18" charset="2"/>
              <a:buChar char=""/>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Suppression de la colonne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OSEBuildingID</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15000"/>
              </a:lnSpc>
              <a:buFont typeface="Symbol" panose="05050102010706020507" pitchFamily="18" charset="2"/>
              <a:buChar char=""/>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Suppression de la colonne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DataYear</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15000"/>
              </a:lnSpc>
              <a:buFont typeface="Symbol" panose="05050102010706020507" pitchFamily="18" charset="2"/>
              <a:buChar char=""/>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Suppression de la colonne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PrimaryPropertyType</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15000"/>
              </a:lnSpc>
              <a:buFont typeface="Symbol" panose="05050102010706020507" pitchFamily="18" charset="2"/>
              <a:buChar char=""/>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Suppression de la colonne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PropertyName</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15000"/>
              </a:lnSpc>
              <a:buFont typeface="Symbol" panose="05050102010706020507" pitchFamily="18" charset="2"/>
              <a:buChar char=""/>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Suppression de la colonne [‘City’]</a:t>
            </a:r>
          </a:p>
          <a:p>
            <a:pPr marL="342900" lvl="0" indent="-342900">
              <a:lnSpc>
                <a:spcPct val="115000"/>
              </a:lnSpc>
              <a:buFont typeface="Symbol" panose="05050102010706020507" pitchFamily="18" charset="2"/>
              <a:buChar char=""/>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Suppression de la colonne [‘State’]</a:t>
            </a:r>
          </a:p>
          <a:p>
            <a:pPr marL="342900" lvl="0" indent="-342900">
              <a:lnSpc>
                <a:spcPct val="115000"/>
              </a:lnSpc>
              <a:buFont typeface="Symbol" panose="05050102010706020507" pitchFamily="18" charset="2"/>
              <a:buChar char=""/>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Suppression de la colonne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ZipCode</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15000"/>
              </a:lnSpc>
              <a:buFont typeface="Symbol" panose="05050102010706020507" pitchFamily="18" charset="2"/>
              <a:buChar char=""/>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Suppression de la colonne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TaxParcelIdentificatioNumber</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15000"/>
              </a:lnSpc>
              <a:buFont typeface="Symbol" panose="05050102010706020507" pitchFamily="18" charset="2"/>
              <a:buChar char=""/>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Suppression de la colonne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CounciloDistrictCode</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15000"/>
              </a:lnSpc>
              <a:buFont typeface="Symbol" panose="05050102010706020507" pitchFamily="18" charset="2"/>
              <a:buChar char=""/>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Suppression de la colonne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Neighorhood</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15000"/>
              </a:lnSpc>
              <a:buFont typeface="Symbol" panose="05050102010706020507" pitchFamily="18" charset="2"/>
              <a:buChar char=""/>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Suppression de la colonne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NumerofBuildings</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15000"/>
              </a:lnSpc>
              <a:buFont typeface="Symbol" panose="05050102010706020507" pitchFamily="18" charset="2"/>
              <a:buChar char=""/>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Suppression de la colonne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PrpertyGFATotal</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15000"/>
              </a:lnSpc>
              <a:buFont typeface="Symbol" panose="05050102010706020507" pitchFamily="18" charset="2"/>
              <a:buChar char=""/>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Suppression de la colonne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ListOFallPropertyUseType</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15000"/>
              </a:lnSpc>
              <a:spcAft>
                <a:spcPts val="800"/>
              </a:spcAft>
              <a:buFont typeface="Symbol" panose="05050102010706020507" pitchFamily="18" charset="2"/>
              <a:buChar char=""/>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Suppression de la colonne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YearENERGYSTARCertified</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a:t>
            </a:r>
          </a:p>
          <a:p>
            <a:endParaRPr lang="fr-FR" dirty="0"/>
          </a:p>
        </p:txBody>
      </p:sp>
      <p:graphicFrame>
        <p:nvGraphicFramePr>
          <p:cNvPr id="80" name="Titre 1">
            <a:extLst>
              <a:ext uri="{FF2B5EF4-FFF2-40B4-BE49-F238E27FC236}">
                <a16:creationId xmlns:a16="http://schemas.microsoft.com/office/drawing/2014/main" id="{67C8457F-531F-DEEA-8B8A-41C5A7A93640}"/>
              </a:ext>
            </a:extLst>
          </p:cNvPr>
          <p:cNvGraphicFramePr/>
          <p:nvPr/>
        </p:nvGraphicFramePr>
        <p:xfrm>
          <a:off x="492370" y="605896"/>
          <a:ext cx="3084844" cy="564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ce réservé du numéro de diapositive 2">
            <a:extLst>
              <a:ext uri="{FF2B5EF4-FFF2-40B4-BE49-F238E27FC236}">
                <a16:creationId xmlns:a16="http://schemas.microsoft.com/office/drawing/2014/main" id="{606A5879-CDC5-206B-5361-75F6D8792088}"/>
              </a:ext>
            </a:extLst>
          </p:cNvPr>
          <p:cNvSpPr>
            <a:spLocks noGrp="1"/>
          </p:cNvSpPr>
          <p:nvPr>
            <p:ph type="sldNum" sz="quarter" idx="12"/>
          </p:nvPr>
        </p:nvSpPr>
        <p:spPr/>
        <p:txBody>
          <a:bodyPr/>
          <a:lstStyle/>
          <a:p>
            <a:fld id="{A4D8B171-25EA-4950-AA82-4F9485406C51}" type="slidenum">
              <a:rPr lang="fr-FR" smtClean="0">
                <a:solidFill>
                  <a:schemeClr val="tx1"/>
                </a:solidFill>
              </a:rPr>
              <a:t>7</a:t>
            </a:fld>
            <a:endParaRPr lang="fr-FR">
              <a:solidFill>
                <a:schemeClr val="tx1"/>
              </a:solidFill>
            </a:endParaRPr>
          </a:p>
        </p:txBody>
      </p:sp>
    </p:spTree>
    <p:extLst>
      <p:ext uri="{BB962C8B-B14F-4D97-AF65-F5344CB8AC3E}">
        <p14:creationId xmlns:p14="http://schemas.microsoft.com/office/powerpoint/2010/main" val="3656268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19B460-8E59-69F6-5FB5-AB556A20E218}"/>
            </a:ext>
          </a:extLst>
        </p:cNvPr>
        <p:cNvGrpSpPr/>
        <p:nvPr/>
      </p:nvGrpSpPr>
      <p:grpSpPr>
        <a:xfrm>
          <a:off x="0" y="0"/>
          <a:ext cx="0" cy="0"/>
          <a:chOff x="0" y="0"/>
          <a:chExt cx="0" cy="0"/>
        </a:xfrm>
      </p:grpSpPr>
      <p:sp>
        <p:nvSpPr>
          <p:cNvPr id="74" name="Rectangle 73">
            <a:extLst>
              <a:ext uri="{FF2B5EF4-FFF2-40B4-BE49-F238E27FC236}">
                <a16:creationId xmlns:a16="http://schemas.microsoft.com/office/drawing/2014/main" id="{F66AA05B-1E14-8FE8-8F1E-F4C41F9C9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a:p>
        </p:txBody>
      </p:sp>
      <p:sp>
        <p:nvSpPr>
          <p:cNvPr id="75" name="Rectangle 74">
            <a:extLst>
              <a:ext uri="{FF2B5EF4-FFF2-40B4-BE49-F238E27FC236}">
                <a16:creationId xmlns:a16="http://schemas.microsoft.com/office/drawing/2014/main" id="{C9F99B0C-2842-2843-20F5-1F190897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a:p>
        </p:txBody>
      </p:sp>
      <p:cxnSp>
        <p:nvCxnSpPr>
          <p:cNvPr id="76" name="Straight Connector 11">
            <a:extLst>
              <a:ext uri="{FF2B5EF4-FFF2-40B4-BE49-F238E27FC236}">
                <a16:creationId xmlns:a16="http://schemas.microsoft.com/office/drawing/2014/main" id="{E83A9D14-C1F8-4A44-E9E6-54616643D5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457C6B85-8B95-2BB9-DCEE-D612DCEED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a:p>
        </p:txBody>
      </p:sp>
      <p:sp>
        <p:nvSpPr>
          <p:cNvPr id="78" name="Rectangle 77">
            <a:extLst>
              <a:ext uri="{FF2B5EF4-FFF2-40B4-BE49-F238E27FC236}">
                <a16:creationId xmlns:a16="http://schemas.microsoft.com/office/drawing/2014/main" id="{B913A7BE-A9F8-506D-A609-9570C4C8D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a:p>
        </p:txBody>
      </p:sp>
      <p:sp>
        <p:nvSpPr>
          <p:cNvPr id="79" name="Rectangle 78">
            <a:extLst>
              <a:ext uri="{FF2B5EF4-FFF2-40B4-BE49-F238E27FC236}">
                <a16:creationId xmlns:a16="http://schemas.microsoft.com/office/drawing/2014/main" id="{CF1B69D9-1401-517A-7DD8-B468A366D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a:p>
        </p:txBody>
      </p:sp>
      <p:sp>
        <p:nvSpPr>
          <p:cNvPr id="8" name="ZoneTexte 7">
            <a:extLst>
              <a:ext uri="{FF2B5EF4-FFF2-40B4-BE49-F238E27FC236}">
                <a16:creationId xmlns:a16="http://schemas.microsoft.com/office/drawing/2014/main" id="{9B0ACCEB-CE48-9D83-324E-7B49205C11D0}"/>
              </a:ext>
            </a:extLst>
          </p:cNvPr>
          <p:cNvSpPr txBox="1"/>
          <p:nvPr/>
        </p:nvSpPr>
        <p:spPr>
          <a:xfrm>
            <a:off x="4104079" y="156717"/>
            <a:ext cx="8783398" cy="6697218"/>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fr-FR" sz="1600" kern="100" dirty="0">
                <a:effectLst/>
                <a:latin typeface="Aptos" panose="020B0004020202020204" pitchFamily="34" charset="0"/>
                <a:ea typeface="Aptos" panose="020B0004020202020204" pitchFamily="34" charset="0"/>
                <a:cs typeface="Times New Roman" panose="02020603050405020304" pitchFamily="18" charset="0"/>
              </a:rPr>
              <a:t>Traitement de la colonne [‘</a:t>
            </a:r>
            <a:r>
              <a:rPr lang="fr-FR" sz="1600" kern="100" dirty="0" err="1">
                <a:effectLst/>
                <a:latin typeface="Aptos" panose="020B0004020202020204" pitchFamily="34" charset="0"/>
                <a:ea typeface="Aptos" panose="020B0004020202020204" pitchFamily="34" charset="0"/>
                <a:cs typeface="Times New Roman" panose="02020603050405020304" pitchFamily="18" charset="0"/>
              </a:rPr>
              <a:t>BuildingType</a:t>
            </a:r>
            <a:r>
              <a:rPr lang="fr-FR" sz="1600" kern="100" dirty="0">
                <a:effectLst/>
                <a:latin typeface="Aptos" panose="020B0004020202020204" pitchFamily="34" charset="0"/>
                <a:ea typeface="Aptos" panose="020B0004020202020204" pitchFamily="34" charset="0"/>
                <a:cs typeface="Times New Roman" panose="02020603050405020304" pitchFamily="18" charset="0"/>
              </a:rPr>
              <a:t>’] : Suppression de toutes les lignes qui ne sont pas des bâtiments destinés à l'habitation.</a:t>
            </a:r>
          </a:p>
          <a:p>
            <a:pPr marL="285750" indent="-285750">
              <a:lnSpc>
                <a:spcPct val="115000"/>
              </a:lnSpc>
              <a:spcAft>
                <a:spcPts val="800"/>
              </a:spcAft>
              <a:buFont typeface="Arial" panose="020B0604020202020204" pitchFamily="34" charset="0"/>
              <a:buChar char="•"/>
            </a:pPr>
            <a:r>
              <a:rPr lang="fr-FR" sz="1600" kern="100" dirty="0">
                <a:effectLst/>
                <a:latin typeface="Aptos" panose="020B0004020202020204" pitchFamily="34" charset="0"/>
                <a:ea typeface="Aptos" panose="020B0004020202020204" pitchFamily="34" charset="0"/>
                <a:cs typeface="Times New Roman" panose="02020603050405020304" pitchFamily="18" charset="0"/>
              </a:rPr>
              <a:t>Transformation de colonnes :</a:t>
            </a:r>
          </a:p>
          <a:p>
            <a:pPr>
              <a:lnSpc>
                <a:spcPct val="115000"/>
              </a:lnSpc>
              <a:spcAft>
                <a:spcPts val="800"/>
              </a:spcAft>
            </a:pPr>
            <a:r>
              <a:rPr lang="fr-FR" sz="1600" kern="100" dirty="0">
                <a:effectLst/>
                <a:latin typeface="Aptos" panose="020B0004020202020204" pitchFamily="34" charset="0"/>
                <a:ea typeface="Aptos" panose="020B0004020202020204" pitchFamily="34" charset="0"/>
                <a:cs typeface="Times New Roman" panose="02020603050405020304" pitchFamily="18" charset="0"/>
              </a:rPr>
              <a:t>Transformation de la colonne [‘</a:t>
            </a:r>
            <a:r>
              <a:rPr lang="fr-FR" sz="1600" kern="100" dirty="0" err="1">
                <a:effectLst/>
                <a:latin typeface="Aptos" panose="020B0004020202020204" pitchFamily="34" charset="0"/>
                <a:ea typeface="Aptos" panose="020B0004020202020204" pitchFamily="34" charset="0"/>
                <a:cs typeface="Times New Roman" panose="02020603050405020304" pitchFamily="18" charset="0"/>
              </a:rPr>
              <a:t>YearBuilt</a:t>
            </a:r>
            <a:r>
              <a:rPr lang="fr-FR" sz="1600" kern="100" dirty="0">
                <a:effectLst/>
                <a:latin typeface="Aptos" panose="020B0004020202020204" pitchFamily="34" charset="0"/>
                <a:ea typeface="Aptos" panose="020B0004020202020204" pitchFamily="34" charset="0"/>
                <a:cs typeface="Times New Roman" panose="02020603050405020304" pitchFamily="18" charset="0"/>
              </a:rPr>
              <a:t>’] en [‘</a:t>
            </a:r>
            <a:r>
              <a:rPr lang="fr-FR" sz="1600" kern="100" dirty="0" err="1">
                <a:effectLst/>
                <a:latin typeface="Aptos" panose="020B0004020202020204" pitchFamily="34" charset="0"/>
                <a:ea typeface="Aptos" panose="020B0004020202020204" pitchFamily="34" charset="0"/>
                <a:cs typeface="Times New Roman" panose="02020603050405020304" pitchFamily="18" charset="0"/>
              </a:rPr>
              <a:t>age_de_immeuble</a:t>
            </a:r>
            <a:r>
              <a:rPr lang="fr-FR" sz="1600" kern="100" dirty="0">
                <a:effectLst/>
                <a:latin typeface="Aptos" panose="020B0004020202020204" pitchFamily="34" charset="0"/>
                <a:ea typeface="Aptos" panose="020B0004020202020204" pitchFamily="34" charset="0"/>
                <a:cs typeface="Times New Roman" panose="02020603050405020304" pitchFamily="18" charset="0"/>
              </a:rPr>
              <a:t>’]</a:t>
            </a:r>
          </a:p>
          <a:p>
            <a:pPr marL="285750" indent="-285750">
              <a:lnSpc>
                <a:spcPct val="115000"/>
              </a:lnSpc>
              <a:spcAft>
                <a:spcPts val="800"/>
              </a:spcAft>
              <a:buFont typeface="Arial" panose="020B0604020202020204" pitchFamily="34" charset="0"/>
              <a:buChar char="•"/>
            </a:pPr>
            <a:r>
              <a:rPr lang="fr-FR" sz="1600" kern="100" dirty="0">
                <a:effectLst/>
                <a:latin typeface="Aptos" panose="020B0004020202020204" pitchFamily="34" charset="0"/>
                <a:ea typeface="Aptos" panose="020B0004020202020204" pitchFamily="34" charset="0"/>
                <a:cs typeface="Times New Roman" panose="02020603050405020304" pitchFamily="18" charset="0"/>
              </a:rPr>
              <a:t>Suppression des lignes avec des valeurs manquantes : Suppression de toutes les lignes où [‘</a:t>
            </a:r>
            <a:r>
              <a:rPr lang="fr-FR" sz="1600" kern="100" dirty="0" err="1">
                <a:effectLst/>
                <a:latin typeface="Aptos" panose="020B0004020202020204" pitchFamily="34" charset="0"/>
                <a:ea typeface="Aptos" panose="020B0004020202020204" pitchFamily="34" charset="0"/>
                <a:cs typeface="Times New Roman" panose="02020603050405020304" pitchFamily="18" charset="0"/>
              </a:rPr>
              <a:t>ENERGYSTARScore</a:t>
            </a:r>
            <a:r>
              <a:rPr lang="fr-FR" sz="1600" kern="100" dirty="0">
                <a:effectLst/>
                <a:latin typeface="Aptos" panose="020B0004020202020204" pitchFamily="34" charset="0"/>
                <a:ea typeface="Aptos" panose="020B0004020202020204" pitchFamily="34" charset="0"/>
                <a:cs typeface="Times New Roman" panose="02020603050405020304" pitchFamily="18" charset="0"/>
              </a:rPr>
              <a:t>’] est NaN.</a:t>
            </a:r>
          </a:p>
          <a:p>
            <a:pPr marL="285750" indent="-285750">
              <a:lnSpc>
                <a:spcPct val="115000"/>
              </a:lnSpc>
              <a:spcAft>
                <a:spcPts val="800"/>
              </a:spcAft>
              <a:buFont typeface="Arial" panose="020B0604020202020204" pitchFamily="34" charset="0"/>
              <a:buChar char="•"/>
            </a:pPr>
            <a:r>
              <a:rPr lang="fr-FR" sz="1600" kern="100" dirty="0">
                <a:effectLst/>
                <a:latin typeface="Aptos" panose="020B0004020202020204" pitchFamily="34" charset="0"/>
                <a:ea typeface="Aptos" panose="020B0004020202020204" pitchFamily="34" charset="0"/>
                <a:cs typeface="Times New Roman" panose="02020603050405020304" pitchFamily="18" charset="0"/>
              </a:rPr>
              <a:t>Suppression de colonnes spécifiques :</a:t>
            </a:r>
          </a:p>
          <a:p>
            <a:pPr>
              <a:lnSpc>
                <a:spcPct val="115000"/>
              </a:lnSpc>
              <a:spcAft>
                <a:spcPts val="800"/>
              </a:spcAft>
            </a:pPr>
            <a:r>
              <a:rPr lang="fr-FR" sz="1600" kern="100" dirty="0">
                <a:effectLst/>
                <a:latin typeface="Aptos" panose="020B0004020202020204" pitchFamily="34" charset="0"/>
                <a:ea typeface="Aptos" panose="020B0004020202020204" pitchFamily="34" charset="0"/>
                <a:cs typeface="Times New Roman" panose="02020603050405020304" pitchFamily="18" charset="0"/>
              </a:rPr>
              <a:t>Suppression des colonnes [‘</a:t>
            </a:r>
            <a:r>
              <a:rPr lang="fr-FR" sz="1600" kern="100" dirty="0" err="1">
                <a:effectLst/>
                <a:latin typeface="Aptos" panose="020B0004020202020204" pitchFamily="34" charset="0"/>
                <a:ea typeface="Aptos" panose="020B0004020202020204" pitchFamily="34" charset="0"/>
                <a:cs typeface="Times New Roman" panose="02020603050405020304" pitchFamily="18" charset="0"/>
              </a:rPr>
              <a:t>siteEUI</a:t>
            </a:r>
            <a:r>
              <a:rPr lang="fr-FR" sz="1600" kern="100" dirty="0">
                <a:effectLst/>
                <a:latin typeface="Aptos" panose="020B0004020202020204" pitchFamily="34" charset="0"/>
                <a:ea typeface="Aptos" panose="020B0004020202020204" pitchFamily="34" charset="0"/>
                <a:cs typeface="Times New Roman" panose="02020603050405020304" pitchFamily="18" charset="0"/>
              </a:rPr>
              <a:t>’, ‘</a:t>
            </a:r>
            <a:r>
              <a:rPr lang="fr-FR" sz="1600" kern="100" dirty="0" err="1">
                <a:effectLst/>
                <a:latin typeface="Aptos" panose="020B0004020202020204" pitchFamily="34" charset="0"/>
                <a:ea typeface="Aptos" panose="020B0004020202020204" pitchFamily="34" charset="0"/>
                <a:cs typeface="Times New Roman" panose="02020603050405020304" pitchFamily="18" charset="0"/>
              </a:rPr>
              <a:t>siteEUIWN</a:t>
            </a:r>
            <a:r>
              <a:rPr lang="fr-FR" sz="1600" kern="100" dirty="0">
                <a:effectLst/>
                <a:latin typeface="Aptos" panose="020B0004020202020204" pitchFamily="34" charset="0"/>
                <a:ea typeface="Aptos" panose="020B0004020202020204" pitchFamily="34" charset="0"/>
                <a:cs typeface="Times New Roman" panose="02020603050405020304" pitchFamily="18" charset="0"/>
              </a:rPr>
              <a:t>’, ‘</a:t>
            </a:r>
            <a:r>
              <a:rPr lang="fr-FR" sz="1600" kern="100" dirty="0" err="1">
                <a:effectLst/>
                <a:latin typeface="Aptos" panose="020B0004020202020204" pitchFamily="34" charset="0"/>
                <a:ea typeface="Aptos" panose="020B0004020202020204" pitchFamily="34" charset="0"/>
                <a:cs typeface="Times New Roman" panose="02020603050405020304" pitchFamily="18" charset="0"/>
              </a:rPr>
              <a:t>SourceEUI</a:t>
            </a:r>
            <a:r>
              <a:rPr lang="fr-FR" sz="1600" kern="100" dirty="0">
                <a:effectLst/>
                <a:latin typeface="Aptos" panose="020B0004020202020204" pitchFamily="34" charset="0"/>
                <a:ea typeface="Aptos" panose="020B0004020202020204" pitchFamily="34" charset="0"/>
                <a:cs typeface="Times New Roman" panose="02020603050405020304" pitchFamily="18" charset="0"/>
              </a:rPr>
              <a:t>’, ‘</a:t>
            </a:r>
            <a:r>
              <a:rPr lang="fr-FR" sz="1600" kern="100" dirty="0" err="1">
                <a:effectLst/>
                <a:latin typeface="Aptos" panose="020B0004020202020204" pitchFamily="34" charset="0"/>
                <a:ea typeface="Aptos" panose="020B0004020202020204" pitchFamily="34" charset="0"/>
                <a:cs typeface="Times New Roman" panose="02020603050405020304" pitchFamily="18" charset="0"/>
              </a:rPr>
              <a:t>SiteEnergyUse</a:t>
            </a:r>
            <a:r>
              <a:rPr lang="fr-FR" sz="1600" kern="100" dirty="0">
                <a:effectLst/>
                <a:latin typeface="Aptos" panose="020B0004020202020204" pitchFamily="34" charset="0"/>
                <a:ea typeface="Aptos" panose="020B0004020202020204" pitchFamily="34" charset="0"/>
                <a:cs typeface="Times New Roman" panose="02020603050405020304" pitchFamily="18" charset="0"/>
              </a:rPr>
              <a:t>’, ‘</a:t>
            </a:r>
            <a:r>
              <a:rPr lang="fr-FR" sz="1600" kern="100" dirty="0" err="1">
                <a:effectLst/>
                <a:latin typeface="Aptos" panose="020B0004020202020204" pitchFamily="34" charset="0"/>
                <a:ea typeface="Aptos" panose="020B0004020202020204" pitchFamily="34" charset="0"/>
                <a:cs typeface="Times New Roman" panose="02020603050405020304" pitchFamily="18" charset="0"/>
              </a:rPr>
              <a:t>SiteEnergyUseWN</a:t>
            </a:r>
            <a:r>
              <a:rPr lang="fr-FR" sz="1600" kern="100" dirty="0">
                <a:effectLst/>
                <a:latin typeface="Aptos" panose="020B0004020202020204" pitchFamily="34" charset="0"/>
                <a:ea typeface="Aptos" panose="020B0004020202020204" pitchFamily="34" charset="0"/>
                <a:cs typeface="Times New Roman" panose="02020603050405020304" pitchFamily="18" charset="0"/>
              </a:rPr>
              <a:t>’, ‘</a:t>
            </a:r>
            <a:r>
              <a:rPr lang="fr-FR" sz="1600" kern="100" dirty="0" err="1">
                <a:effectLst/>
                <a:latin typeface="Aptos" panose="020B0004020202020204" pitchFamily="34" charset="0"/>
                <a:ea typeface="Aptos" panose="020B0004020202020204" pitchFamily="34" charset="0"/>
                <a:cs typeface="Times New Roman" panose="02020603050405020304" pitchFamily="18" charset="0"/>
              </a:rPr>
              <a:t>SteamUse</a:t>
            </a:r>
            <a:r>
              <a:rPr lang="fr-FR" sz="1600" kern="100" dirty="0">
                <a:effectLst/>
                <a:latin typeface="Aptos" panose="020B0004020202020204" pitchFamily="34" charset="0"/>
                <a:ea typeface="Aptos" panose="020B0004020202020204" pitchFamily="34" charset="0"/>
                <a:cs typeface="Times New Roman" panose="02020603050405020304" pitchFamily="18" charset="0"/>
              </a:rPr>
              <a:t>’, ‘</a:t>
            </a:r>
            <a:r>
              <a:rPr lang="fr-FR" sz="1600" kern="100" dirty="0" err="1">
                <a:effectLst/>
                <a:latin typeface="Aptos" panose="020B0004020202020204" pitchFamily="34" charset="0"/>
                <a:ea typeface="Aptos" panose="020B0004020202020204" pitchFamily="34" charset="0"/>
                <a:cs typeface="Times New Roman" panose="02020603050405020304" pitchFamily="18" charset="0"/>
              </a:rPr>
              <a:t>Electricity</a:t>
            </a:r>
            <a:r>
              <a:rPr lang="fr-FR" sz="1600" kern="100" dirty="0">
                <a:effectLst/>
                <a:latin typeface="Aptos" panose="020B0004020202020204" pitchFamily="34" charset="0"/>
                <a:ea typeface="Aptos" panose="020B0004020202020204" pitchFamily="34" charset="0"/>
                <a:cs typeface="Times New Roman" panose="02020603050405020304" pitchFamily="18" charset="0"/>
              </a:rPr>
              <a:t>’, ‘</a:t>
            </a:r>
            <a:r>
              <a:rPr lang="fr-FR" sz="1600" kern="100" dirty="0" err="1">
                <a:effectLst/>
                <a:latin typeface="Aptos" panose="020B0004020202020204" pitchFamily="34" charset="0"/>
                <a:ea typeface="Aptos" panose="020B0004020202020204" pitchFamily="34" charset="0"/>
                <a:cs typeface="Times New Roman" panose="02020603050405020304" pitchFamily="18" charset="0"/>
              </a:rPr>
              <a:t>NaturalGas</a:t>
            </a:r>
            <a:r>
              <a:rPr lang="fr-FR" sz="1600" kern="100" dirty="0">
                <a:effectLst/>
                <a:latin typeface="Aptos" panose="020B0004020202020204" pitchFamily="34" charset="0"/>
                <a:ea typeface="Aptos" panose="020B0004020202020204" pitchFamily="34" charset="0"/>
                <a:cs typeface="Times New Roman" panose="02020603050405020304" pitchFamily="18" charset="0"/>
              </a:rPr>
              <a:t>’]</a:t>
            </a:r>
          </a:p>
          <a:p>
            <a:pPr marL="285750" indent="-285750">
              <a:lnSpc>
                <a:spcPct val="115000"/>
              </a:lnSpc>
              <a:spcAft>
                <a:spcPts val="800"/>
              </a:spcAft>
              <a:buFont typeface="Arial" panose="020B0604020202020204" pitchFamily="34" charset="0"/>
              <a:buChar char="•"/>
            </a:pPr>
            <a:r>
              <a:rPr lang="fr-FR" sz="1600" kern="100" dirty="0">
                <a:effectLst/>
                <a:latin typeface="Aptos" panose="020B0004020202020204" pitchFamily="34" charset="0"/>
                <a:ea typeface="Aptos" panose="020B0004020202020204" pitchFamily="34" charset="0"/>
                <a:cs typeface="Times New Roman" panose="02020603050405020304" pitchFamily="18" charset="0"/>
              </a:rPr>
              <a:t>Suppression de données par défaut :</a:t>
            </a:r>
          </a:p>
          <a:p>
            <a:pPr>
              <a:lnSpc>
                <a:spcPct val="115000"/>
              </a:lnSpc>
              <a:spcAft>
                <a:spcPts val="800"/>
              </a:spcAft>
            </a:pPr>
            <a:r>
              <a:rPr lang="fr-FR" sz="1600" kern="100" dirty="0">
                <a:effectLst/>
                <a:latin typeface="Aptos" panose="020B0004020202020204" pitchFamily="34" charset="0"/>
                <a:ea typeface="Aptos" panose="020B0004020202020204" pitchFamily="34" charset="0"/>
                <a:cs typeface="Times New Roman" panose="02020603050405020304" pitchFamily="18" charset="0"/>
              </a:rPr>
              <a:t>Suppression de toutes les lignes contenant des données par défaut</a:t>
            </a:r>
          </a:p>
          <a:p>
            <a:pPr>
              <a:lnSpc>
                <a:spcPct val="115000"/>
              </a:lnSpc>
              <a:spcAft>
                <a:spcPts val="800"/>
              </a:spcAft>
            </a:pPr>
            <a:r>
              <a:rPr lang="fr-FR" sz="1600" kern="100" dirty="0">
                <a:effectLst/>
                <a:latin typeface="Aptos" panose="020B0004020202020204" pitchFamily="34" charset="0"/>
                <a:ea typeface="Aptos" panose="020B0004020202020204" pitchFamily="34" charset="0"/>
                <a:cs typeface="Times New Roman" panose="02020603050405020304" pitchFamily="18" charset="0"/>
              </a:rPr>
              <a:t>Suppression de la colonne [‘</a:t>
            </a:r>
            <a:r>
              <a:rPr lang="fr-FR" sz="1600" kern="100" dirty="0" err="1">
                <a:effectLst/>
                <a:latin typeface="Aptos" panose="020B0004020202020204" pitchFamily="34" charset="0"/>
                <a:ea typeface="Aptos" panose="020B0004020202020204" pitchFamily="34" charset="0"/>
                <a:cs typeface="Times New Roman" panose="02020603050405020304" pitchFamily="18" charset="0"/>
              </a:rPr>
              <a:t>DefaultData</a:t>
            </a:r>
            <a:r>
              <a:rPr lang="fr-FR" sz="1600" kern="100" dirty="0">
                <a:effectLst/>
                <a:latin typeface="Aptos" panose="020B0004020202020204" pitchFamily="34" charset="0"/>
                <a:ea typeface="Aptos" panose="020B0004020202020204" pitchFamily="34" charset="0"/>
                <a:cs typeface="Times New Roman" panose="02020603050405020304" pitchFamily="18" charset="0"/>
              </a:rPr>
              <a:t>’]</a:t>
            </a:r>
          </a:p>
          <a:p>
            <a:pPr marL="285750" indent="-285750">
              <a:lnSpc>
                <a:spcPct val="115000"/>
              </a:lnSpc>
              <a:spcAft>
                <a:spcPts val="800"/>
              </a:spcAft>
              <a:buFont typeface="Arial" panose="020B0604020202020204" pitchFamily="34" charset="0"/>
              <a:buChar char="•"/>
            </a:pPr>
            <a:r>
              <a:rPr lang="fr-FR" sz="1600" kern="100" dirty="0">
                <a:effectLst/>
                <a:latin typeface="Aptos" panose="020B0004020202020204" pitchFamily="34" charset="0"/>
                <a:ea typeface="Aptos" panose="020B0004020202020204" pitchFamily="34" charset="0"/>
                <a:cs typeface="Times New Roman" panose="02020603050405020304" pitchFamily="18" charset="0"/>
              </a:rPr>
              <a:t>Vérification de la conformité énergétique : Suppression des lignes où les propriétés n'ont pas respecté les exigences de l'évaluation énergétique pour l'année 2016 et suppression de la colonne [‘</a:t>
            </a:r>
            <a:r>
              <a:rPr lang="fr-FR" sz="1600" kern="100" dirty="0" err="1">
                <a:effectLst/>
                <a:latin typeface="Aptos" panose="020B0004020202020204" pitchFamily="34" charset="0"/>
                <a:ea typeface="Aptos" panose="020B0004020202020204" pitchFamily="34" charset="0"/>
                <a:cs typeface="Times New Roman" panose="02020603050405020304" pitchFamily="18" charset="0"/>
              </a:rPr>
              <a:t>ComplanceStatus</a:t>
            </a:r>
            <a:r>
              <a:rPr lang="fr-FR" sz="1600" kern="100" dirty="0">
                <a:effectLst/>
                <a:latin typeface="Aptos" panose="020B0004020202020204" pitchFamily="34" charset="0"/>
                <a:ea typeface="Aptos" panose="020B0004020202020204" pitchFamily="34" charset="0"/>
                <a:cs typeface="Times New Roman" panose="02020603050405020304" pitchFamily="18" charset="0"/>
              </a:rPr>
              <a:t>’].</a:t>
            </a:r>
          </a:p>
          <a:p>
            <a:pPr marL="285750" indent="-285750">
              <a:lnSpc>
                <a:spcPct val="115000"/>
              </a:lnSpc>
              <a:spcAft>
                <a:spcPts val="800"/>
              </a:spcAft>
              <a:buFont typeface="Arial" panose="020B0604020202020204" pitchFamily="34" charset="0"/>
              <a:buChar char="•"/>
            </a:pPr>
            <a:r>
              <a:rPr lang="fr-FR" sz="1600" kern="100" dirty="0">
                <a:effectLst/>
                <a:latin typeface="Aptos" panose="020B0004020202020204" pitchFamily="34" charset="0"/>
                <a:ea typeface="Aptos" panose="020B0004020202020204" pitchFamily="34" charset="0"/>
                <a:cs typeface="Times New Roman" panose="02020603050405020304" pitchFamily="18" charset="0"/>
              </a:rPr>
              <a:t>Vérification et suppression des </a:t>
            </a:r>
            <a:r>
              <a:rPr lang="fr-FR" sz="1600" kern="100" dirty="0" err="1">
                <a:effectLst/>
                <a:latin typeface="Aptos" panose="020B0004020202020204" pitchFamily="34" charset="0"/>
                <a:ea typeface="Aptos" panose="020B0004020202020204" pitchFamily="34" charset="0"/>
                <a:cs typeface="Times New Roman" panose="02020603050405020304" pitchFamily="18" charset="0"/>
              </a:rPr>
              <a:t>outliers</a:t>
            </a:r>
            <a:r>
              <a:rPr lang="fr-FR" sz="1600" kern="100" dirty="0">
                <a:effectLst/>
                <a:latin typeface="Aptos" panose="020B0004020202020204" pitchFamily="34" charset="0"/>
                <a:ea typeface="Aptos" panose="020B0004020202020204" pitchFamily="34" charset="0"/>
                <a:cs typeface="Times New Roman" panose="02020603050405020304" pitchFamily="18" charset="0"/>
              </a:rPr>
              <a:t> : Suppression des immeubles signalés comme étant des </a:t>
            </a:r>
            <a:r>
              <a:rPr lang="fr-FR" sz="1600" kern="100" dirty="0" err="1">
                <a:effectLst/>
                <a:latin typeface="Aptos" panose="020B0004020202020204" pitchFamily="34" charset="0"/>
                <a:ea typeface="Aptos" panose="020B0004020202020204" pitchFamily="34" charset="0"/>
                <a:cs typeface="Times New Roman" panose="02020603050405020304" pitchFamily="18" charset="0"/>
              </a:rPr>
              <a:t>outliers</a:t>
            </a:r>
            <a:r>
              <a:rPr lang="fr-FR" sz="1600" kern="100" dirty="0">
                <a:effectLst/>
                <a:latin typeface="Aptos" panose="020B0004020202020204" pitchFamily="34" charset="0"/>
                <a:ea typeface="Aptos" panose="020B0004020202020204" pitchFamily="34" charset="0"/>
                <a:cs typeface="Times New Roman" panose="02020603050405020304" pitchFamily="18" charset="0"/>
              </a:rPr>
              <a:t> et suppression de la colonne correspondante.</a:t>
            </a:r>
          </a:p>
          <a:p>
            <a:pPr marL="285750" indent="-285750">
              <a:lnSpc>
                <a:spcPct val="115000"/>
              </a:lnSpc>
              <a:spcAft>
                <a:spcPts val="800"/>
              </a:spcAft>
              <a:buFont typeface="Arial" panose="020B0604020202020204" pitchFamily="34" charset="0"/>
              <a:buChar char="•"/>
            </a:pPr>
            <a:r>
              <a:rPr lang="fr-FR" sz="1600" kern="100" dirty="0">
                <a:effectLst/>
                <a:latin typeface="Aptos" panose="020B0004020202020204" pitchFamily="34" charset="0"/>
                <a:ea typeface="Aptos" panose="020B0004020202020204" pitchFamily="34" charset="0"/>
                <a:cs typeface="Times New Roman" panose="02020603050405020304" pitchFamily="18" charset="0"/>
              </a:rPr>
              <a:t>Suppression de la colonne [‘</a:t>
            </a:r>
            <a:r>
              <a:rPr lang="fr-FR" sz="1600" kern="100" dirty="0" err="1">
                <a:effectLst/>
                <a:latin typeface="Aptos" panose="020B0004020202020204" pitchFamily="34" charset="0"/>
                <a:ea typeface="Aptos" panose="020B0004020202020204" pitchFamily="34" charset="0"/>
                <a:cs typeface="Times New Roman" panose="02020603050405020304" pitchFamily="18" charset="0"/>
              </a:rPr>
              <a:t>GHGEmissionsIntensity</a:t>
            </a:r>
            <a:r>
              <a:rPr lang="fr-FR" sz="1600" kern="100" dirty="0">
                <a:effectLst/>
                <a:latin typeface="Aptos" panose="020B0004020202020204" pitchFamily="34" charset="0"/>
                <a:ea typeface="Aptos" panose="020B0004020202020204" pitchFamily="34" charset="0"/>
                <a:cs typeface="Times New Roman" panose="02020603050405020304" pitchFamily="18" charset="0"/>
              </a:rPr>
              <a:t>’]</a:t>
            </a:r>
          </a:p>
          <a:p>
            <a:endParaRPr lang="fr-FR" dirty="0"/>
          </a:p>
        </p:txBody>
      </p:sp>
      <p:graphicFrame>
        <p:nvGraphicFramePr>
          <p:cNvPr id="80" name="Titre 1">
            <a:extLst>
              <a:ext uri="{FF2B5EF4-FFF2-40B4-BE49-F238E27FC236}">
                <a16:creationId xmlns:a16="http://schemas.microsoft.com/office/drawing/2014/main" id="{05AE7E96-DF5B-1497-2FFB-DE94C9B98C96}"/>
              </a:ext>
            </a:extLst>
          </p:cNvPr>
          <p:cNvGraphicFramePr/>
          <p:nvPr/>
        </p:nvGraphicFramePr>
        <p:xfrm>
          <a:off x="492370" y="605896"/>
          <a:ext cx="3084844" cy="564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ce réservé du numéro de diapositive 2">
            <a:extLst>
              <a:ext uri="{FF2B5EF4-FFF2-40B4-BE49-F238E27FC236}">
                <a16:creationId xmlns:a16="http://schemas.microsoft.com/office/drawing/2014/main" id="{5D3FD848-010D-FE6D-BC01-9D70B5412BD6}"/>
              </a:ext>
            </a:extLst>
          </p:cNvPr>
          <p:cNvSpPr>
            <a:spLocks noGrp="1"/>
          </p:cNvSpPr>
          <p:nvPr>
            <p:ph type="sldNum" sz="quarter" idx="12"/>
          </p:nvPr>
        </p:nvSpPr>
        <p:spPr/>
        <p:txBody>
          <a:bodyPr/>
          <a:lstStyle/>
          <a:p>
            <a:fld id="{A4D8B171-25EA-4950-AA82-4F9485406C51}" type="slidenum">
              <a:rPr lang="fr-FR" smtClean="0">
                <a:solidFill>
                  <a:schemeClr val="tx1"/>
                </a:solidFill>
              </a:rPr>
              <a:t>8</a:t>
            </a:fld>
            <a:endParaRPr lang="fr-FR" dirty="0">
              <a:solidFill>
                <a:schemeClr val="tx1"/>
              </a:solidFill>
            </a:endParaRPr>
          </a:p>
        </p:txBody>
      </p:sp>
    </p:spTree>
    <p:extLst>
      <p:ext uri="{BB962C8B-B14F-4D97-AF65-F5344CB8AC3E}">
        <p14:creationId xmlns:p14="http://schemas.microsoft.com/office/powerpoint/2010/main" val="3034561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F628E9-CF95-F822-6D1C-28AFFD15D51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6B81461-AFF8-C0F1-FDFB-4945C8543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10" name="Rectangle 9">
            <a:extLst>
              <a:ext uri="{FF2B5EF4-FFF2-40B4-BE49-F238E27FC236}">
                <a16:creationId xmlns:a16="http://schemas.microsoft.com/office/drawing/2014/main" id="{B68CA252-0335-7EF5-C77F-4610AB3BD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cxnSp>
        <p:nvCxnSpPr>
          <p:cNvPr id="12" name="Straight Connector 11">
            <a:extLst>
              <a:ext uri="{FF2B5EF4-FFF2-40B4-BE49-F238E27FC236}">
                <a16:creationId xmlns:a16="http://schemas.microsoft.com/office/drawing/2014/main" id="{8054DDB5-5367-D3AF-0234-3B2398DCDF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0648A9B-9AFA-2254-E04D-4B735E5E5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7C9C201B-AC7B-32C8-4A1F-CDCBBC1B3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sp>
        <p:nvSpPr>
          <p:cNvPr id="2" name="Titre 1">
            <a:extLst>
              <a:ext uri="{FF2B5EF4-FFF2-40B4-BE49-F238E27FC236}">
                <a16:creationId xmlns:a16="http://schemas.microsoft.com/office/drawing/2014/main" id="{99E2D95F-9652-D07B-9046-E087E0322A3F}"/>
              </a:ext>
            </a:extLst>
          </p:cNvPr>
          <p:cNvSpPr txBox="1">
            <a:spLocks/>
          </p:cNvSpPr>
          <p:nvPr/>
        </p:nvSpPr>
        <p:spPr>
          <a:xfrm>
            <a:off x="492370" y="605896"/>
            <a:ext cx="3084844" cy="5646208"/>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fr-FR" sz="3600" noProof="0" dirty="0">
                <a:solidFill>
                  <a:srgbClr val="FFFFFF"/>
                </a:solidFill>
              </a:rPr>
              <a:t>Analyse approfondie </a:t>
            </a:r>
          </a:p>
          <a:p>
            <a:pPr>
              <a:spcAft>
                <a:spcPts val="600"/>
              </a:spcAft>
            </a:pPr>
            <a:endParaRPr lang="fr-FR" sz="3600" noProof="0" dirty="0">
              <a:solidFill>
                <a:srgbClr val="FFFFFF"/>
              </a:solidFill>
            </a:endParaRPr>
          </a:p>
          <a:p>
            <a:pPr algn="l"/>
            <a:r>
              <a:rPr lang="fr-FR" sz="3600" noProof="0" dirty="0">
                <a:solidFill>
                  <a:srgbClr val="FFFFFF"/>
                </a:solidFill>
              </a:rPr>
              <a:t>Heat </a:t>
            </a:r>
            <a:r>
              <a:rPr lang="fr-FR" sz="3600" noProof="0" dirty="0" err="1">
                <a:solidFill>
                  <a:srgbClr val="FFFFFF"/>
                </a:solidFill>
              </a:rPr>
              <a:t>Map</a:t>
            </a:r>
            <a:r>
              <a:rPr lang="fr-FR" sz="3600" noProof="0" dirty="0">
                <a:solidFill>
                  <a:srgbClr val="FFFFFF"/>
                </a:solidFill>
              </a:rPr>
              <a:t> pour étude des corrélations: </a:t>
            </a:r>
          </a:p>
          <a:p>
            <a:pPr algn="l"/>
            <a:endParaRPr lang="fr-FR" sz="3600" noProof="0" dirty="0">
              <a:solidFill>
                <a:srgbClr val="FFFFFF"/>
              </a:solidFill>
            </a:endParaRPr>
          </a:p>
          <a:p>
            <a:pPr algn="l"/>
            <a:r>
              <a:rPr lang="fr-FR" sz="3600" noProof="0" dirty="0">
                <a:solidFill>
                  <a:srgbClr val="FFFFFF"/>
                </a:solidFill>
              </a:rPr>
              <a:t>les deux colonnes à supprimer sont : </a:t>
            </a:r>
          </a:p>
          <a:p>
            <a:pPr algn="l"/>
            <a:r>
              <a:rPr lang="fr-FR" sz="3600" noProof="0" dirty="0">
                <a:solidFill>
                  <a:srgbClr val="FFFFFF"/>
                </a:solidFill>
              </a:rPr>
              <a:t>    </a:t>
            </a:r>
            <a:r>
              <a:rPr lang="fr-FR" sz="3600" noProof="0" dirty="0" err="1">
                <a:solidFill>
                  <a:srgbClr val="FFFFFF"/>
                </a:solidFill>
              </a:rPr>
              <a:t>PropertyGFABuilding</a:t>
            </a:r>
            <a:r>
              <a:rPr lang="fr-FR" sz="3600" noProof="0" dirty="0">
                <a:solidFill>
                  <a:srgbClr val="FFFFFF"/>
                </a:solidFill>
              </a:rPr>
              <a:t>(s)  </a:t>
            </a:r>
            <a:r>
              <a:rPr lang="fr-FR" sz="3600" noProof="0" dirty="0" err="1">
                <a:solidFill>
                  <a:srgbClr val="FFFFFF"/>
                </a:solidFill>
              </a:rPr>
              <a:t>LargestPropertyUseTypeGFA</a:t>
            </a:r>
            <a:endParaRPr lang="fr-FR" sz="3600" noProof="0" dirty="0">
              <a:solidFill>
                <a:srgbClr val="FFFFFF"/>
              </a:solidFill>
            </a:endParaRPr>
          </a:p>
          <a:p>
            <a:pPr>
              <a:spcAft>
                <a:spcPts val="600"/>
              </a:spcAft>
            </a:pPr>
            <a:r>
              <a:rPr lang="fr-FR" sz="3600" noProof="0" dirty="0">
                <a:solidFill>
                  <a:srgbClr val="FFFFFF"/>
                </a:solidFill>
              </a:rPr>
              <a:t> </a:t>
            </a:r>
          </a:p>
        </p:txBody>
      </p:sp>
      <p:sp>
        <p:nvSpPr>
          <p:cNvPr id="18" name="Rectangle 17">
            <a:extLst>
              <a:ext uri="{FF2B5EF4-FFF2-40B4-BE49-F238E27FC236}">
                <a16:creationId xmlns:a16="http://schemas.microsoft.com/office/drawing/2014/main" id="{E6504B6B-CB3E-2BE4-857C-69AB83B47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noProof="0" dirty="0"/>
          </a:p>
        </p:txBody>
      </p:sp>
      <p:pic>
        <p:nvPicPr>
          <p:cNvPr id="8194" name="Picture 2">
            <a:extLst>
              <a:ext uri="{FF2B5EF4-FFF2-40B4-BE49-F238E27FC236}">
                <a16:creationId xmlns:a16="http://schemas.microsoft.com/office/drawing/2014/main" id="{5FB7A2C8-781C-EB64-1D03-D5F1F88DD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8814" y="547614"/>
            <a:ext cx="7240816" cy="576277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AF7B002A-587D-2567-A8D7-88CAD5478416}"/>
              </a:ext>
            </a:extLst>
          </p:cNvPr>
          <p:cNvSpPr>
            <a:spLocks noGrp="1"/>
          </p:cNvSpPr>
          <p:nvPr>
            <p:ph type="sldNum" sz="quarter" idx="12"/>
          </p:nvPr>
        </p:nvSpPr>
        <p:spPr/>
        <p:txBody>
          <a:bodyPr/>
          <a:lstStyle/>
          <a:p>
            <a:fld id="{A4D8B171-25EA-4950-AA82-4F9485406C51}" type="slidenum">
              <a:rPr lang="fr-FR" smtClean="0">
                <a:solidFill>
                  <a:schemeClr val="tx1"/>
                </a:solidFill>
              </a:rPr>
              <a:t>9</a:t>
            </a:fld>
            <a:endParaRPr lang="fr-FR">
              <a:solidFill>
                <a:schemeClr val="tx1"/>
              </a:solidFill>
            </a:endParaRPr>
          </a:p>
        </p:txBody>
      </p:sp>
    </p:spTree>
    <p:extLst>
      <p:ext uri="{BB962C8B-B14F-4D97-AF65-F5344CB8AC3E}">
        <p14:creationId xmlns:p14="http://schemas.microsoft.com/office/powerpoint/2010/main" val="654746535"/>
      </p:ext>
    </p:extLst>
  </p:cSld>
  <p:clrMapOvr>
    <a:masterClrMapping/>
  </p:clrMapOvr>
</p:sld>
</file>

<file path=ppt/theme/theme1.xml><?xml version="1.0" encoding="utf-8"?>
<a:theme xmlns:a="http://schemas.openxmlformats.org/drawingml/2006/main" name="Rétrospectiv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Rétrospectiv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étrospective">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67067</TotalTime>
  <Words>4971</Words>
  <Application>Microsoft Office PowerPoint</Application>
  <PresentationFormat>Grand écran</PresentationFormat>
  <Paragraphs>460</Paragraphs>
  <Slides>40</Slides>
  <Notes>40</Notes>
  <HiddenSlides>0</HiddenSlides>
  <MMClips>0</MMClips>
  <ScaleCrop>false</ScaleCrop>
  <HeadingPairs>
    <vt:vector size="6" baseType="variant">
      <vt:variant>
        <vt:lpstr>Polices utilisées</vt:lpstr>
      </vt:variant>
      <vt:variant>
        <vt:i4>9</vt:i4>
      </vt:variant>
      <vt:variant>
        <vt:lpstr>Thème</vt:lpstr>
      </vt:variant>
      <vt:variant>
        <vt:i4>2</vt:i4>
      </vt:variant>
      <vt:variant>
        <vt:lpstr>Titres des diapositives</vt:lpstr>
      </vt:variant>
      <vt:variant>
        <vt:i4>40</vt:i4>
      </vt:variant>
    </vt:vector>
  </HeadingPairs>
  <TitlesOfParts>
    <vt:vector size="51" baseType="lpstr">
      <vt:lpstr>Aptos</vt:lpstr>
      <vt:lpstr>Aptos Display</vt:lpstr>
      <vt:lpstr>Arial</vt:lpstr>
      <vt:lpstr>Calibri</vt:lpstr>
      <vt:lpstr>Calibri Light</vt:lpstr>
      <vt:lpstr>Inter</vt:lpstr>
      <vt:lpstr>Segoe UI Emoji</vt:lpstr>
      <vt:lpstr>Symbol</vt:lpstr>
      <vt:lpstr>Wingdings</vt:lpstr>
      <vt:lpstr>Rétrospective</vt:lpstr>
      <vt:lpstr>Conception personnalisée</vt:lpstr>
      <vt:lpstr>Projet 4:Anticipez les besoins en consommation de bâtiments</vt:lpstr>
      <vt:lpstr>Sommaire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amine attig</dc:creator>
  <cp:lastModifiedBy>Marion Sol</cp:lastModifiedBy>
  <cp:revision>5</cp:revision>
  <dcterms:created xsi:type="dcterms:W3CDTF">2024-07-27T13:56:50Z</dcterms:created>
  <dcterms:modified xsi:type="dcterms:W3CDTF">2025-02-09T23:31:43Z</dcterms:modified>
</cp:coreProperties>
</file>